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1" r:id="rId4"/>
    <p:sldMasterId id="2147483691" r:id="rId5"/>
  </p:sldMasterIdLst>
  <p:notesMasterIdLst>
    <p:notesMasterId r:id="rId11"/>
  </p:notesMasterIdLst>
  <p:sldIdLst>
    <p:sldId id="378" r:id="rId6"/>
    <p:sldId id="354" r:id="rId7"/>
    <p:sldId id="347" r:id="rId8"/>
    <p:sldId id="345" r:id="rId9"/>
    <p:sldId id="344" r:id="rId10"/>
  </p:sldIdLst>
  <p:sldSz cx="12192000" cy="6858000"/>
  <p:notesSz cx="6858000" cy="9144000"/>
  <p:embeddedFontLst>
    <p:embeddedFont>
      <p:font typeface="BentonSansCond Book" panose="02000406020000020004" pitchFamily="50" charset="0"/>
      <p:regular r:id="rId12"/>
    </p:embeddedFont>
    <p:embeddedFont>
      <p:font typeface="BentonSansCond Medium" panose="02000606020000020004" pitchFamily="50" charset="0"/>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Trade Gothic LT Std Cn"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7" userDrawn="1">
          <p15:clr>
            <a:srgbClr val="A4A3A4"/>
          </p15:clr>
        </p15:guide>
        <p15:guide id="3" orient="horz" pos="3848" userDrawn="1">
          <p15:clr>
            <a:srgbClr val="A4A3A4"/>
          </p15:clr>
        </p15:guide>
        <p15:guide id="4" orient="horz" pos="3254" userDrawn="1">
          <p15:clr>
            <a:srgbClr val="A4A3A4"/>
          </p15:clr>
        </p15:guide>
        <p15:guide id="5" orient="horz" pos="887" userDrawn="1">
          <p15:clr>
            <a:srgbClr val="A4A3A4"/>
          </p15:clr>
        </p15:guide>
        <p15:guide id="6"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269913-0B24-90E6-9D27-0D558F73965E}" name="Rafi Loiederman" initials="RL" userId="S::rafi@drbronner.com::269e375a-6a96-4c66-bd3b-e5c47931d83e" providerId="AD"/>
  <p188:author id="{5591BD22-DB68-B96A-70B2-58136D35F789}" name="Sara Tajik" initials="ST" userId="S::sara.tajik@Drbronner.com::b9df4f4c-01c8-499b-a1e7-3978f70a0388" providerId="AD"/>
  <p188:author id="{ABC9C187-31A2-92B1-D647-80C08B01A496}" name="Astarae Metcalf (Nancy)" initials="AM(" userId="S::Nancy.Astarae@Drbronner.com::ed975d0a-5822-4641-a15c-dfb16ed9f8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 Tajik" initials="ST" lastIdx="112" clrIdx="0">
    <p:extLst>
      <p:ext uri="{19B8F6BF-5375-455C-9EA6-DF929625EA0E}">
        <p15:presenceInfo xmlns:p15="http://schemas.microsoft.com/office/powerpoint/2012/main" userId="S::sara.tajik@Drbronner.com::b9df4f4c-01c8-499b-a1e7-3978f70a0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629"/>
    <a:srgbClr val="046A38"/>
    <a:srgbClr val="355939"/>
    <a:srgbClr val="CE0058"/>
    <a:srgbClr val="493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41DB2-AE0E-4C60-9EFA-B1CC1D7F85B7}" v="4" dt="2021-12-10T00:33:18.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5" autoAdjust="0"/>
    <p:restoredTop sz="79592" autoAdjust="0"/>
  </p:normalViewPr>
  <p:slideViewPr>
    <p:cSldViewPr snapToGrid="0">
      <p:cViewPr varScale="1">
        <p:scale>
          <a:sx n="90" d="100"/>
          <a:sy n="90" d="100"/>
        </p:scale>
        <p:origin x="1000" y="72"/>
      </p:cViewPr>
      <p:guideLst>
        <p:guide orient="horz" pos="3487"/>
        <p:guide orient="horz" pos="3848"/>
        <p:guide orient="horz" pos="3254"/>
        <p:guide orient="horz" pos="88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4.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3.fntdata"/><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Tajik" userId="b9df4f4c-01c8-499b-a1e7-3978f70a0388" providerId="ADAL" clId="{B1D41DB2-AE0E-4C60-9EFA-B1CC1D7F85B7}"/>
    <pc:docChg chg="addSld modSld sldOrd">
      <pc:chgData name="Sara Tajik" userId="b9df4f4c-01c8-499b-a1e7-3978f70a0388" providerId="ADAL" clId="{B1D41DB2-AE0E-4C60-9EFA-B1CC1D7F85B7}" dt="2021-12-10T00:33:51.603" v="10"/>
      <pc:docMkLst>
        <pc:docMk/>
      </pc:docMkLst>
      <pc:sldChg chg="add">
        <pc:chgData name="Sara Tajik" userId="b9df4f4c-01c8-499b-a1e7-3978f70a0388" providerId="ADAL" clId="{B1D41DB2-AE0E-4C60-9EFA-B1CC1D7F85B7}" dt="2021-12-10T00:33:17.998" v="8"/>
        <pc:sldMkLst>
          <pc:docMk/>
          <pc:sldMk cId="3074879278" sldId="344"/>
        </pc:sldMkLst>
      </pc:sldChg>
      <pc:sldChg chg="add">
        <pc:chgData name="Sara Tajik" userId="b9df4f4c-01c8-499b-a1e7-3978f70a0388" providerId="ADAL" clId="{B1D41DB2-AE0E-4C60-9EFA-B1CC1D7F85B7}" dt="2021-12-10T00:32:29.766" v="6"/>
        <pc:sldMkLst>
          <pc:docMk/>
          <pc:sldMk cId="2918878666" sldId="345"/>
        </pc:sldMkLst>
      </pc:sldChg>
      <pc:sldChg chg="add">
        <pc:chgData name="Sara Tajik" userId="b9df4f4c-01c8-499b-a1e7-3978f70a0388" providerId="ADAL" clId="{B1D41DB2-AE0E-4C60-9EFA-B1CC1D7F85B7}" dt="2021-12-10T00:31:52.782" v="5"/>
        <pc:sldMkLst>
          <pc:docMk/>
          <pc:sldMk cId="3724194191" sldId="347"/>
        </pc:sldMkLst>
      </pc:sldChg>
      <pc:sldChg chg="add ord">
        <pc:chgData name="Sara Tajik" userId="b9df4f4c-01c8-499b-a1e7-3978f70a0388" providerId="ADAL" clId="{B1D41DB2-AE0E-4C60-9EFA-B1CC1D7F85B7}" dt="2021-12-10T00:33:51.603" v="10"/>
        <pc:sldMkLst>
          <pc:docMk/>
          <pc:sldMk cId="1976301005" sldId="354"/>
        </pc:sldMkLst>
      </pc:sldChg>
      <pc:sldChg chg="modSp mod delCm">
        <pc:chgData name="Sara Tajik" userId="b9df4f4c-01c8-499b-a1e7-3978f70a0388" providerId="ADAL" clId="{B1D41DB2-AE0E-4C60-9EFA-B1CC1D7F85B7}" dt="2021-12-09T19:02:07.024" v="4"/>
        <pc:sldMkLst>
          <pc:docMk/>
          <pc:sldMk cId="3529903549" sldId="378"/>
        </pc:sldMkLst>
        <pc:spChg chg="mod">
          <ac:chgData name="Sara Tajik" userId="b9df4f4c-01c8-499b-a1e7-3978f70a0388" providerId="ADAL" clId="{B1D41DB2-AE0E-4C60-9EFA-B1CC1D7F85B7}" dt="2021-12-09T19:02:04.538" v="3" actId="20577"/>
          <ac:spMkLst>
            <pc:docMk/>
            <pc:sldMk cId="3529903549" sldId="378"/>
            <ac:spMk id="3" creationId="{AB5FB690-E49C-7244-9992-10FBEEF5B426}"/>
          </ac:spMkLst>
        </pc:spChg>
      </pc:sldChg>
    </pc:docChg>
  </pc:docChgLst>
  <pc:docChgLst>
    <pc:chgData name="Astarae Metcalf" userId="ed975d0a-5822-4641-a15c-dfb16ed9f84d" providerId="ADAL" clId="{A3343F4D-7A6B-4208-903E-9FBA523D4C8F}"/>
    <pc:docChg chg="">
      <pc:chgData name="Astarae Metcalf" userId="ed975d0a-5822-4641-a15c-dfb16ed9f84d" providerId="ADAL" clId="{A3343F4D-7A6B-4208-903E-9FBA523D4C8F}" dt="2021-12-02T20:39:01.596" v="0"/>
      <pc:docMkLst>
        <pc:docMk/>
      </pc:docMkLst>
      <pc:sldChg chg="delCm">
        <pc:chgData name="Astarae Metcalf" userId="ed975d0a-5822-4641-a15c-dfb16ed9f84d" providerId="ADAL" clId="{A3343F4D-7A6B-4208-903E-9FBA523D4C8F}" dt="2021-12-02T20:39:01.596" v="0"/>
        <pc:sldMkLst>
          <pc:docMk/>
          <pc:sldMk cId="3529903549" sldId="378"/>
        </pc:sldMkLst>
      </pc:sldChg>
    </pc:docChg>
  </pc:docChgLst>
  <pc:docChgLst>
    <pc:chgData name="Sara Tajik" userId="b9df4f4c-01c8-499b-a1e7-3978f70a0388" providerId="ADAL" clId="{C32CAA12-0B6A-43EF-8DEA-B79DE57B8EF4}"/>
    <pc:docChg chg="custSel">
      <pc:chgData name="Sara Tajik" userId="b9df4f4c-01c8-499b-a1e7-3978f70a0388" providerId="ADAL" clId="{C32CAA12-0B6A-43EF-8DEA-B79DE57B8EF4}" dt="2021-11-05T18:49:16.808" v="1"/>
      <pc:docMkLst>
        <pc:docMk/>
      </pc:docMkLst>
      <pc:sldChg chg="addCm delCm">
        <pc:chgData name="Sara Tajik" userId="b9df4f4c-01c8-499b-a1e7-3978f70a0388" providerId="ADAL" clId="{C32CAA12-0B6A-43EF-8DEA-B79DE57B8EF4}" dt="2021-11-05T18:49:16.808" v="1"/>
        <pc:sldMkLst>
          <pc:docMk/>
          <pc:sldMk cId="3529903549" sldId="378"/>
        </pc:sldMkLst>
      </pc:sldChg>
    </pc:docChg>
  </pc:docChgLst>
  <pc:docChgLst>
    <pc:chgData name="Rafi Loiederman" userId="269e375a-6a96-4c66-bd3b-e5c47931d83e" providerId="ADAL" clId="{88E8B725-9893-DD45-8FB7-E0F7B213074E}"/>
    <pc:docChg chg="">
      <pc:chgData name="Rafi Loiederman" userId="269e375a-6a96-4c66-bd3b-e5c47931d83e" providerId="ADAL" clId="{88E8B725-9893-DD45-8FB7-E0F7B213074E}" dt="2021-12-07T19:16:28.659" v="0"/>
      <pc:docMkLst>
        <pc:docMk/>
      </pc:docMkLst>
      <pc:sldChg chg="addCm">
        <pc:chgData name="Rafi Loiederman" userId="269e375a-6a96-4c66-bd3b-e5c47931d83e" providerId="ADAL" clId="{88E8B725-9893-DD45-8FB7-E0F7B213074E}" dt="2021-12-07T19:16:28.659" v="0"/>
        <pc:sldMkLst>
          <pc:docMk/>
          <pc:sldMk cId="3529903549" sldId="378"/>
        </pc:sldMkLst>
      </pc:sldChg>
    </pc:docChg>
  </pc:docChgLst>
  <pc:docChgLst>
    <pc:chgData name="Astarae Metcalf (Nancy)" userId="ed975d0a-5822-4641-a15c-dfb16ed9f84d" providerId="ADAL" clId="{7923516F-820D-44E9-AB4A-4AB717EE7A5A}"/>
    <pc:docChg chg="">
      <pc:chgData name="Astarae Metcalf (Nancy)" userId="ed975d0a-5822-4641-a15c-dfb16ed9f84d" providerId="ADAL" clId="{7923516F-820D-44E9-AB4A-4AB717EE7A5A}" dt="2021-11-05T19:01:22.630" v="0"/>
      <pc:docMkLst>
        <pc:docMk/>
      </pc:docMkLst>
      <pc:sldChg chg="modCm">
        <pc:chgData name="Astarae Metcalf (Nancy)" userId="ed975d0a-5822-4641-a15c-dfb16ed9f84d" providerId="ADAL" clId="{7923516F-820D-44E9-AB4A-4AB717EE7A5A}" dt="2021-11-05T19:01:22.630" v="0"/>
        <pc:sldMkLst>
          <pc:docMk/>
          <pc:sldMk cId="3529903549" sldId="3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B32B1-692D-4521-A9EB-4D94B00C2B58}"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8736F-AF74-4DE3-81D7-09FDE9F90BCB}" type="slidenum">
              <a:rPr lang="en-US" smtClean="0"/>
              <a:t>‹#›</a:t>
            </a:fld>
            <a:endParaRPr lang="en-US"/>
          </a:p>
        </p:txBody>
      </p:sp>
    </p:spTree>
    <p:extLst>
      <p:ext uri="{BB962C8B-B14F-4D97-AF65-F5344CB8AC3E}">
        <p14:creationId xmlns:p14="http://schemas.microsoft.com/office/powerpoint/2010/main" val="17876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C3BF3-BFDF-4409-986C-C9B541E78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4583" y="1467615"/>
            <a:ext cx="6582835" cy="2881819"/>
          </a:xfrm>
          <a:prstGeom prst="rect">
            <a:avLst/>
          </a:prstGeom>
        </p:spPr>
      </p:pic>
      <p:sp>
        <p:nvSpPr>
          <p:cNvPr id="7" name="Title 1"/>
          <p:cNvSpPr>
            <a:spLocks noGrp="1"/>
          </p:cNvSpPr>
          <p:nvPr>
            <p:ph type="title" hasCustomPrompt="1"/>
          </p:nvPr>
        </p:nvSpPr>
        <p:spPr>
          <a:xfrm>
            <a:off x="0" y="4165600"/>
            <a:ext cx="12192000" cy="784699"/>
          </a:xfrm>
          <a:prstGeom prst="rect">
            <a:avLst/>
          </a:prstGeom>
        </p:spPr>
        <p:txBody>
          <a:bodyPr anchor="t">
            <a:normAutofit/>
          </a:bodyPr>
          <a:lstStyle>
            <a:lvl1pPr>
              <a:lnSpc>
                <a:spcPts val="3600"/>
              </a:lnSpc>
              <a:defRPr sz="3200" b="1" baseline="0"/>
            </a:lvl1pPr>
          </a:lstStyle>
          <a:p>
            <a:r>
              <a:rPr lang="en-US" dirty="0"/>
              <a:t>Click to edit presentation title</a:t>
            </a:r>
          </a:p>
        </p:txBody>
      </p:sp>
      <p:sp>
        <p:nvSpPr>
          <p:cNvPr id="4" name="Subtitle 2"/>
          <p:cNvSpPr>
            <a:spLocks noGrp="1"/>
          </p:cNvSpPr>
          <p:nvPr>
            <p:ph type="subTitle" idx="11"/>
          </p:nvPr>
        </p:nvSpPr>
        <p:spPr>
          <a:xfrm>
            <a:off x="0" y="4649178"/>
            <a:ext cx="12192000" cy="1101381"/>
          </a:xfrm>
          <a:prstGeom prst="rect">
            <a:avLst/>
          </a:prstGeom>
        </p:spPr>
        <p:txBody>
          <a:bodyPr anchor="t">
            <a:normAutofit/>
          </a:bodyPr>
          <a:lstStyle>
            <a:lvl1pPr marL="0" indent="0" algn="ctr">
              <a:lnSpc>
                <a:spcPts val="2800"/>
              </a:lnSpc>
              <a:spcBef>
                <a:spcPts val="0"/>
              </a:spcBef>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76251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6071934" cy="610819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6120066" y="0"/>
            <a:ext cx="6071934" cy="610819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B7C38B09-A299-47E3-8231-A353D873057D}"/>
              </a:ext>
            </a:extLst>
          </p:cNvPr>
          <p:cNvSpPr>
            <a:spLocks noGrp="1"/>
          </p:cNvSpPr>
          <p:nvPr>
            <p:ph type="sldNum" sz="quarter" idx="17"/>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48030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4830679" cy="3025942"/>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5" name="Picture Placeholder 2"/>
          <p:cNvSpPr>
            <a:spLocks noGrp="1"/>
          </p:cNvSpPr>
          <p:nvPr>
            <p:ph type="pic" sz="quarter" idx="15"/>
          </p:nvPr>
        </p:nvSpPr>
        <p:spPr>
          <a:xfrm>
            <a:off x="0" y="3074070"/>
            <a:ext cx="4830679" cy="3025942"/>
          </a:xfrm>
          <a:prstGeom prst="rect">
            <a:avLst/>
          </a:prstGeom>
        </p:spPr>
        <p:txBody>
          <a:bodyPr/>
          <a:lstStyle>
            <a:lvl1pPr marL="0" indent="0">
              <a:buNone/>
              <a:defRPr/>
            </a:lvl1pPr>
          </a:lstStyle>
          <a:p>
            <a:endParaRPr lang="en-US" dirty="0"/>
          </a:p>
        </p:txBody>
      </p:sp>
      <p:sp>
        <p:nvSpPr>
          <p:cNvPr id="6" name="Picture Placeholder 2"/>
          <p:cNvSpPr>
            <a:spLocks noGrp="1"/>
          </p:cNvSpPr>
          <p:nvPr>
            <p:ph type="pic" sz="quarter" idx="16"/>
          </p:nvPr>
        </p:nvSpPr>
        <p:spPr>
          <a:xfrm>
            <a:off x="8583529" y="0"/>
            <a:ext cx="3608471" cy="6100012"/>
          </a:xfrm>
          <a:prstGeom prst="rect">
            <a:avLst/>
          </a:prstGeom>
        </p:spPr>
        <p:txBody>
          <a:bodyPr/>
          <a:lstStyle>
            <a:lvl1pPr marL="0" indent="0">
              <a:buNone/>
              <a:defRPr/>
            </a:lvl1pPr>
          </a:lstStyle>
          <a:p>
            <a:endParaRPr lang="en-US" dirty="0"/>
          </a:p>
        </p:txBody>
      </p:sp>
      <p:sp>
        <p:nvSpPr>
          <p:cNvPr id="9" name="Picture Placeholder 2"/>
          <p:cNvSpPr>
            <a:spLocks noGrp="1"/>
          </p:cNvSpPr>
          <p:nvPr>
            <p:ph type="pic" sz="quarter" idx="17"/>
          </p:nvPr>
        </p:nvSpPr>
        <p:spPr>
          <a:xfrm>
            <a:off x="4896852" y="0"/>
            <a:ext cx="3633537" cy="6100012"/>
          </a:xfrm>
          <a:prstGeom prst="rect">
            <a:avLst/>
          </a:prstGeom>
        </p:spPr>
        <p:txBody>
          <a:bodyPr/>
          <a:lstStyle>
            <a:lvl1pPr marL="0" indent="0">
              <a:buNone/>
              <a:defRPr/>
            </a:lvl1pPr>
          </a:lstStyle>
          <a:p>
            <a:endParaRPr lang="en-US" dirty="0"/>
          </a:p>
        </p:txBody>
      </p:sp>
      <p:sp>
        <p:nvSpPr>
          <p:cNvPr id="4" name="Slide Number Placeholder 3">
            <a:extLst>
              <a:ext uri="{FF2B5EF4-FFF2-40B4-BE49-F238E27FC236}">
                <a16:creationId xmlns:a16="http://schemas.microsoft.com/office/drawing/2014/main" id="{8C246BE5-5A4F-42BA-B89C-183A34517B99}"/>
              </a:ext>
            </a:extLst>
          </p:cNvPr>
          <p:cNvSpPr>
            <a:spLocks noGrp="1"/>
          </p:cNvSpPr>
          <p:nvPr>
            <p:ph type="sldNum" sz="quarter" idx="19"/>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60655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hoto and Foot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1252847"/>
            <a:ext cx="12192000" cy="472673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DBF56CFC-FACD-4408-B253-4D372C8D9730}"/>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01D721CF-8514-448E-89BA-68EAAA8A6208}"/>
              </a:ext>
            </a:extLst>
          </p:cNvPr>
          <p:cNvSpPr>
            <a:spLocks noGrp="1"/>
          </p:cNvSpPr>
          <p:nvPr>
            <p:ph type="ftr" sz="quarter" idx="12"/>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0CF8FB09-98AF-4E5E-86BE-0B6FFBD1F20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225049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quot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858000"/>
          </a:xfrm>
          <a:prstGeom prst="rect">
            <a:avLst/>
          </a:prstGeom>
        </p:spPr>
        <p:txBody>
          <a:bodyPr/>
          <a:lstStyle>
            <a:lvl1pPr marL="0" indent="0">
              <a:buNone/>
              <a:defRPr/>
            </a:lvl1pPr>
          </a:lstStyle>
          <a:p>
            <a:endParaRPr lang="en-US" dirty="0"/>
          </a:p>
        </p:txBody>
      </p:sp>
      <p:sp>
        <p:nvSpPr>
          <p:cNvPr id="4" name="Text Placeholder 3"/>
          <p:cNvSpPr>
            <a:spLocks noGrp="1"/>
          </p:cNvSpPr>
          <p:nvPr>
            <p:ph type="body" sz="quarter" idx="12" hasCustomPrompt="1"/>
          </p:nvPr>
        </p:nvSpPr>
        <p:spPr>
          <a:xfrm>
            <a:off x="2791621" y="1668582"/>
            <a:ext cx="6608763" cy="2832079"/>
          </a:xfrm>
          <a:prstGeom prst="rect">
            <a:avLst/>
          </a:prstGeom>
        </p:spPr>
        <p:txBody>
          <a:bodyPr anchor="ctr">
            <a:normAutofit/>
          </a:bodyPr>
          <a:lstStyle>
            <a:lvl1pPr marL="0" indent="0" algn="ctr">
              <a:buNone/>
              <a:defRPr sz="3200" b="1">
                <a:latin typeface="BentonSansCond Medium" panose="02000606020000020004" pitchFamily="50" charset="0"/>
              </a:defRPr>
            </a:lvl1pPr>
            <a:lvl2pPr marL="342892" indent="0" algn="ctr">
              <a:buNone/>
              <a:defRPr sz="1800">
                <a:latin typeface="BentonSansCond Medium" panose="02000606020000020004" pitchFamily="50" charset="0"/>
              </a:defRPr>
            </a:lvl2pPr>
            <a:lvl3pPr marL="685783" indent="0" algn="ctr">
              <a:buNone/>
              <a:defRPr sz="1800">
                <a:latin typeface="BentonSansCond Medium" panose="02000606020000020004" pitchFamily="50" charset="0"/>
              </a:defRPr>
            </a:lvl3pPr>
            <a:lvl4pPr marL="1028675" indent="0" algn="ctr">
              <a:buNone/>
              <a:defRPr sz="1800">
                <a:latin typeface="BentonSansCond Medium" panose="02000606020000020004" pitchFamily="50" charset="0"/>
              </a:defRPr>
            </a:lvl4pPr>
            <a:lvl5pPr marL="1371566" indent="0" algn="ctr">
              <a:buNone/>
              <a:defRPr sz="1800">
                <a:latin typeface="BentonSansCond Medium" panose="02000606020000020004" pitchFamily="50" charset="0"/>
              </a:defRPr>
            </a:lvl5pPr>
          </a:lstStyle>
          <a:p>
            <a:pPr lvl="0"/>
            <a:r>
              <a:rPr lang="en-US" dirty="0"/>
              <a:t>Click to add quote</a:t>
            </a:r>
          </a:p>
        </p:txBody>
      </p:sp>
      <p:sp>
        <p:nvSpPr>
          <p:cNvPr id="7" name="Slide Number Placeholder 6">
            <a:extLst>
              <a:ext uri="{FF2B5EF4-FFF2-40B4-BE49-F238E27FC236}">
                <a16:creationId xmlns:a16="http://schemas.microsoft.com/office/drawing/2014/main" id="{1701F74C-B030-4F9F-901A-8278307799BA}"/>
              </a:ext>
            </a:extLst>
          </p:cNvPr>
          <p:cNvSpPr>
            <a:spLocks noGrp="1"/>
          </p:cNvSpPr>
          <p:nvPr>
            <p:ph type="sldNum" sz="quarter" idx="14"/>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96927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67B0-7EB1-495A-A670-12AA58CDF32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C7EEBDD0-1885-468A-9C0A-1C8D7686721B}"/>
              </a:ext>
            </a:extLst>
          </p:cNvPr>
          <p:cNvSpPr>
            <a:spLocks noGrp="1"/>
          </p:cNvSpPr>
          <p:nvPr>
            <p:ph type="ftr" sz="quarter" idx="12"/>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A060509E-E923-4E47-9547-F567961D57D2}"/>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6FF295C5-A748-49EE-B337-21182885528B}"/>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5940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6" name="Table Placeholder 5"/>
          <p:cNvSpPr>
            <a:spLocks noGrp="1"/>
          </p:cNvSpPr>
          <p:nvPr>
            <p:ph type="tbl" sz="quarter" idx="15"/>
          </p:nvPr>
        </p:nvSpPr>
        <p:spPr>
          <a:xfrm>
            <a:off x="476251" y="1484313"/>
            <a:ext cx="11239500" cy="4489450"/>
          </a:xfrm>
          <a:prstGeom prst="rect">
            <a:avLst/>
          </a:prstGeom>
        </p:spPr>
        <p:txBody>
          <a:bodyPr/>
          <a:lstStyle/>
          <a:p>
            <a:endParaRPr lang="en-US"/>
          </a:p>
        </p:txBody>
      </p:sp>
      <p:sp>
        <p:nvSpPr>
          <p:cNvPr id="2" name="Title 1">
            <a:extLst>
              <a:ext uri="{FF2B5EF4-FFF2-40B4-BE49-F238E27FC236}">
                <a16:creationId xmlns:a16="http://schemas.microsoft.com/office/drawing/2014/main" id="{FA72F8BA-0213-4C41-BD14-91A9690D2AFA}"/>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6DA8BAE7-D35B-4186-BF8C-D28350AC6829}"/>
              </a:ext>
            </a:extLst>
          </p:cNvPr>
          <p:cNvSpPr>
            <a:spLocks noGrp="1"/>
          </p:cNvSpPr>
          <p:nvPr>
            <p:ph type="ftr" sz="quarter" idx="16"/>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CC356AA7-30E0-4256-9C15-20638151A629}"/>
              </a:ext>
            </a:extLst>
          </p:cNvPr>
          <p:cNvSpPr>
            <a:spLocks noGrp="1"/>
          </p:cNvSpPr>
          <p:nvPr>
            <p:ph type="sldNum" sz="quarter" idx="17"/>
          </p:nvPr>
        </p:nvSpPr>
        <p:spPr/>
        <p:txBody>
          <a:bodyPr/>
          <a:lstStyle/>
          <a:p>
            <a:fld id="{AD77E083-5E71-43E5-9A1F-1AA7D861D609}" type="slidenum">
              <a:rPr lang="en-US" smtClean="0"/>
              <a:pPr/>
              <a:t>‹#›</a:t>
            </a:fld>
            <a:endParaRPr lang="en-US" dirty="0"/>
          </a:p>
        </p:txBody>
      </p:sp>
      <p:sp>
        <p:nvSpPr>
          <p:cNvPr id="11" name="Subtitle 2">
            <a:extLst>
              <a:ext uri="{FF2B5EF4-FFF2-40B4-BE49-F238E27FC236}">
                <a16:creationId xmlns:a16="http://schemas.microsoft.com/office/drawing/2014/main" id="{DB142DA8-67A4-4FE6-8FEC-593ACC5BE21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96587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420014" y="1543791"/>
            <a:ext cx="2274127" cy="2086100"/>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832683" y="1543791"/>
            <a:ext cx="2274127" cy="2086100"/>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245353" y="1543791"/>
            <a:ext cx="2274127" cy="2086100"/>
          </a:xfrm>
          <a:prstGeom prst="rect">
            <a:avLst/>
          </a:prstGeom>
        </p:spPr>
        <p:txBody>
          <a:bodyPr/>
          <a:lstStyle>
            <a:lvl1pPr marL="0" indent="0">
              <a:buNone/>
              <a:defRPr/>
            </a:lvl1pPr>
          </a:lstStyle>
          <a:p>
            <a:endParaRPr lang="en-US" dirty="0"/>
          </a:p>
        </p:txBody>
      </p:sp>
      <p:sp>
        <p:nvSpPr>
          <p:cNvPr id="10" name="Picture Placeholder 4"/>
          <p:cNvSpPr>
            <a:spLocks noGrp="1"/>
          </p:cNvSpPr>
          <p:nvPr>
            <p:ph type="pic" sz="quarter" idx="13"/>
          </p:nvPr>
        </p:nvSpPr>
        <p:spPr>
          <a:xfrm>
            <a:off x="2420014" y="3762497"/>
            <a:ext cx="2274127" cy="2086100"/>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4832683" y="3762497"/>
            <a:ext cx="2274127" cy="2086100"/>
          </a:xfrm>
          <a:prstGeom prst="rect">
            <a:avLst/>
          </a:prstGeom>
        </p:spPr>
        <p:txBody>
          <a:bodyPr/>
          <a:lstStyle>
            <a:lvl1pPr marL="0" indent="0">
              <a:buNone/>
              <a:defRPr/>
            </a:lvl1pPr>
          </a:lstStyle>
          <a:p>
            <a:endParaRPr lang="en-US" dirty="0"/>
          </a:p>
        </p:txBody>
      </p:sp>
      <p:sp>
        <p:nvSpPr>
          <p:cNvPr id="12" name="Picture Placeholder 4"/>
          <p:cNvSpPr>
            <a:spLocks noGrp="1"/>
          </p:cNvSpPr>
          <p:nvPr>
            <p:ph type="pic" sz="quarter" idx="15"/>
          </p:nvPr>
        </p:nvSpPr>
        <p:spPr>
          <a:xfrm>
            <a:off x="7245353" y="3762497"/>
            <a:ext cx="2274127" cy="2086100"/>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4BB5F79-CD79-4BDA-8B19-B34E380DDFA5}"/>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9E788CC8-87CF-43DA-83DC-D397A48B9609}"/>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9754374A-B437-4929-869B-8E6889DF643C}"/>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8" name="Subtitle 2">
            <a:extLst>
              <a:ext uri="{FF2B5EF4-FFF2-40B4-BE49-F238E27FC236}">
                <a16:creationId xmlns:a16="http://schemas.microsoft.com/office/drawing/2014/main" id="{0DEADBAC-3E08-44D7-9D93-4EFBC479F59F}"/>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40426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60020" y="1917864"/>
            <a:ext cx="3423477" cy="3140422"/>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4345380" y="1917864"/>
            <a:ext cx="3423477" cy="3140422"/>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7930736" y="1917864"/>
            <a:ext cx="3423477" cy="314042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07A8E759-D99D-4C9D-B5FE-84A56F9A1358}"/>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BC9FE236-0BC5-4DCA-BF2C-947B6BE77DDD}"/>
              </a:ext>
            </a:extLst>
          </p:cNvPr>
          <p:cNvSpPr>
            <a:spLocks noGrp="1"/>
          </p:cNvSpPr>
          <p:nvPr>
            <p:ph type="ftr" sz="quarter" idx="18"/>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48D9F0FE-8ABC-4387-AE02-5DF58454DE27}"/>
              </a:ext>
            </a:extLst>
          </p:cNvPr>
          <p:cNvSpPr>
            <a:spLocks noGrp="1"/>
          </p:cNvSpPr>
          <p:nvPr>
            <p:ph type="sldNum" sz="quarter" idx="19"/>
          </p:nvPr>
        </p:nvSpPr>
        <p:spPr/>
        <p:txBody>
          <a:bodyPr/>
          <a:lstStyle/>
          <a:p>
            <a:fld id="{AD77E083-5E71-43E5-9A1F-1AA7D861D609}" type="slidenum">
              <a:rPr lang="en-US" smtClean="0"/>
              <a:pPr/>
              <a:t>‹#›</a:t>
            </a:fld>
            <a:endParaRPr lang="en-US" dirty="0"/>
          </a:p>
        </p:txBody>
      </p:sp>
      <p:sp>
        <p:nvSpPr>
          <p:cNvPr id="12" name="Subtitle 2">
            <a:extLst>
              <a:ext uri="{FF2B5EF4-FFF2-40B4-BE49-F238E27FC236}">
                <a16:creationId xmlns:a16="http://schemas.microsoft.com/office/drawing/2014/main" id="{59CDF134-6BCA-4222-B0BB-7803F3420FB9}"/>
              </a:ext>
            </a:extLst>
          </p:cNvPr>
          <p:cNvSpPr>
            <a:spLocks noGrp="1"/>
          </p:cNvSpPr>
          <p:nvPr>
            <p:ph type="subTitle" idx="20"/>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61810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s and Content">
    <p:spTree>
      <p:nvGrpSpPr>
        <p:cNvPr id="1" name=""/>
        <p:cNvGrpSpPr/>
        <p:nvPr/>
      </p:nvGrpSpPr>
      <p:grpSpPr>
        <a:xfrm>
          <a:off x="0" y="0"/>
          <a:ext cx="0" cy="0"/>
          <a:chOff x="0" y="0"/>
          <a:chExt cx="0" cy="0"/>
        </a:xfrm>
      </p:grpSpPr>
      <p:sp>
        <p:nvSpPr>
          <p:cNvPr id="8" name="Picture Placeholder 4"/>
          <p:cNvSpPr>
            <a:spLocks noGrp="1"/>
          </p:cNvSpPr>
          <p:nvPr>
            <p:ph type="pic" sz="quarter" idx="11"/>
          </p:nvPr>
        </p:nvSpPr>
        <p:spPr>
          <a:xfrm>
            <a:off x="1078567" y="1501775"/>
            <a:ext cx="1725880" cy="2086100"/>
          </a:xfrm>
          <a:prstGeom prst="rect">
            <a:avLst/>
          </a:prstGeom>
        </p:spPr>
        <p:txBody>
          <a:bodyPr/>
          <a:lstStyle>
            <a:lvl1pPr marL="0" indent="0">
              <a:buNone/>
              <a:defRPr/>
            </a:lvl1pPr>
          </a:lstStyle>
          <a:p>
            <a:endParaRPr lang="en-US" dirty="0"/>
          </a:p>
        </p:txBody>
      </p:sp>
      <p:sp>
        <p:nvSpPr>
          <p:cNvPr id="13" name="Text Placeholder 12"/>
          <p:cNvSpPr>
            <a:spLocks noGrp="1"/>
          </p:cNvSpPr>
          <p:nvPr>
            <p:ph type="body" sz="quarter" idx="15"/>
          </p:nvPr>
        </p:nvSpPr>
        <p:spPr>
          <a:xfrm>
            <a:off x="2964535" y="1501781"/>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4" name="Picture Placeholder 4"/>
          <p:cNvSpPr>
            <a:spLocks noGrp="1"/>
          </p:cNvSpPr>
          <p:nvPr>
            <p:ph type="pic" sz="quarter" idx="16"/>
          </p:nvPr>
        </p:nvSpPr>
        <p:spPr>
          <a:xfrm>
            <a:off x="6270173" y="1502228"/>
            <a:ext cx="1725880" cy="2086100"/>
          </a:xfrm>
          <a:prstGeom prst="rect">
            <a:avLst/>
          </a:prstGeom>
        </p:spPr>
        <p:txBody>
          <a:bodyPr/>
          <a:lstStyle>
            <a:lvl1pPr marL="0" indent="0">
              <a:buNone/>
              <a:defRPr/>
            </a:lvl1pPr>
          </a:lstStyle>
          <a:p>
            <a:endParaRPr lang="en-US" dirty="0"/>
          </a:p>
        </p:txBody>
      </p:sp>
      <p:sp>
        <p:nvSpPr>
          <p:cNvPr id="15" name="Text Placeholder 12"/>
          <p:cNvSpPr>
            <a:spLocks noGrp="1"/>
          </p:cNvSpPr>
          <p:nvPr>
            <p:ph type="body" sz="quarter" idx="17"/>
          </p:nvPr>
        </p:nvSpPr>
        <p:spPr>
          <a:xfrm>
            <a:off x="8156144" y="1501781"/>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6" name="Picture Placeholder 4"/>
          <p:cNvSpPr>
            <a:spLocks noGrp="1"/>
          </p:cNvSpPr>
          <p:nvPr>
            <p:ph type="pic" sz="quarter" idx="18"/>
          </p:nvPr>
        </p:nvSpPr>
        <p:spPr>
          <a:xfrm>
            <a:off x="1078567" y="3862986"/>
            <a:ext cx="1725880" cy="2086100"/>
          </a:xfrm>
          <a:prstGeom prst="rect">
            <a:avLst/>
          </a:prstGeom>
        </p:spPr>
        <p:txBody>
          <a:bodyPr/>
          <a:lstStyle>
            <a:lvl1pPr marL="0" indent="0">
              <a:buNone/>
              <a:defRPr/>
            </a:lvl1pPr>
          </a:lstStyle>
          <a:p>
            <a:endParaRPr lang="en-US" dirty="0"/>
          </a:p>
        </p:txBody>
      </p:sp>
      <p:sp>
        <p:nvSpPr>
          <p:cNvPr id="17" name="Text Placeholder 12"/>
          <p:cNvSpPr>
            <a:spLocks noGrp="1"/>
          </p:cNvSpPr>
          <p:nvPr>
            <p:ph type="body" sz="quarter" idx="19"/>
          </p:nvPr>
        </p:nvSpPr>
        <p:spPr>
          <a:xfrm>
            <a:off x="2964535" y="3862992"/>
            <a:ext cx="2779052"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18" name="Picture Placeholder 4"/>
          <p:cNvSpPr>
            <a:spLocks noGrp="1"/>
          </p:cNvSpPr>
          <p:nvPr>
            <p:ph type="pic" sz="quarter" idx="20"/>
          </p:nvPr>
        </p:nvSpPr>
        <p:spPr>
          <a:xfrm>
            <a:off x="6270173" y="3863439"/>
            <a:ext cx="1725880" cy="2086100"/>
          </a:xfrm>
          <a:prstGeom prst="rect">
            <a:avLst/>
          </a:prstGeom>
        </p:spPr>
        <p:txBody>
          <a:bodyPr/>
          <a:lstStyle>
            <a:lvl1pPr marL="0" indent="0">
              <a:buNone/>
              <a:defRPr/>
            </a:lvl1pPr>
          </a:lstStyle>
          <a:p>
            <a:endParaRPr lang="en-US" dirty="0"/>
          </a:p>
        </p:txBody>
      </p:sp>
      <p:sp>
        <p:nvSpPr>
          <p:cNvPr id="19" name="Text Placeholder 12"/>
          <p:cNvSpPr>
            <a:spLocks noGrp="1"/>
          </p:cNvSpPr>
          <p:nvPr>
            <p:ph type="body" sz="quarter" idx="21"/>
          </p:nvPr>
        </p:nvSpPr>
        <p:spPr>
          <a:xfrm>
            <a:off x="8156144" y="3862992"/>
            <a:ext cx="2828533" cy="2085975"/>
          </a:xfrm>
          <a:prstGeom prst="rect">
            <a:avLst/>
          </a:prstGeom>
        </p:spPr>
        <p:txBody>
          <a:bodyPr>
            <a:noAutofit/>
          </a:bodyPr>
          <a:lstStyle>
            <a:lvl1pPr>
              <a:lnSpc>
                <a:spcPct val="100000"/>
              </a:lnSpc>
              <a:spcBef>
                <a:spcPts val="450"/>
              </a:spcBef>
              <a:defRPr sz="1200"/>
            </a:lvl1pPr>
            <a:lvl2pPr>
              <a:defRPr sz="1050"/>
            </a:lvl2pPr>
            <a:lvl3pPr>
              <a:defRPr sz="1050"/>
            </a:lvl3pPr>
            <a:lvl4pPr>
              <a:defRPr sz="1050"/>
            </a:lvl4pPr>
            <a:lvl5pPr>
              <a:defRPr sz="1050"/>
            </a:lvl5pPr>
          </a:lstStyle>
          <a:p>
            <a:pPr lvl="0"/>
            <a:r>
              <a:rPr lang="en-US" dirty="0"/>
              <a:t>Click to edit Master text styles</a:t>
            </a:r>
          </a:p>
          <a:p>
            <a:pPr lvl="0"/>
            <a:endParaRPr lang="en-US" dirty="0"/>
          </a:p>
        </p:txBody>
      </p:sp>
      <p:sp>
        <p:nvSpPr>
          <p:cNvPr id="2" name="Title 1">
            <a:extLst>
              <a:ext uri="{FF2B5EF4-FFF2-40B4-BE49-F238E27FC236}">
                <a16:creationId xmlns:a16="http://schemas.microsoft.com/office/drawing/2014/main" id="{966A9004-32AB-42CB-A6E3-ED48AE1932E0}"/>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1F5906C1-27D9-4CE8-8C56-86348DFB7EE7}"/>
              </a:ext>
            </a:extLst>
          </p:cNvPr>
          <p:cNvSpPr>
            <a:spLocks noGrp="1"/>
          </p:cNvSpPr>
          <p:nvPr>
            <p:ph type="ftr" sz="quarter" idx="23"/>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11E3D9FE-7684-4E87-9D17-0B1236267EF0}"/>
              </a:ext>
            </a:extLst>
          </p:cNvPr>
          <p:cNvSpPr>
            <a:spLocks noGrp="1"/>
          </p:cNvSpPr>
          <p:nvPr>
            <p:ph type="sldNum" sz="quarter" idx="24"/>
          </p:nvPr>
        </p:nvSpPr>
        <p:spPr/>
        <p:txBody>
          <a:bodyPr/>
          <a:lstStyle/>
          <a:p>
            <a:fld id="{AD77E083-5E71-43E5-9A1F-1AA7D861D609}" type="slidenum">
              <a:rPr lang="en-US" smtClean="0"/>
              <a:pPr/>
              <a:t>‹#›</a:t>
            </a:fld>
            <a:endParaRPr lang="en-US" dirty="0"/>
          </a:p>
        </p:txBody>
      </p:sp>
      <p:sp>
        <p:nvSpPr>
          <p:cNvPr id="20" name="Subtitle 2">
            <a:extLst>
              <a:ext uri="{FF2B5EF4-FFF2-40B4-BE49-F238E27FC236}">
                <a16:creationId xmlns:a16="http://schemas.microsoft.com/office/drawing/2014/main" id="{8F7A2BC0-7921-4908-B338-0840AAA8ED80}"/>
              </a:ext>
            </a:extLst>
          </p:cNvPr>
          <p:cNvSpPr>
            <a:spLocks noGrp="1"/>
          </p:cNvSpPr>
          <p:nvPr>
            <p:ph type="subTitle" idx="25"/>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572950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46270" y="1549728"/>
            <a:ext cx="3289465" cy="4304806"/>
          </a:xfrm>
          <a:prstGeom prst="rect">
            <a:avLst/>
          </a:prstGeom>
        </p:spPr>
        <p:txBody>
          <a:bodyPr/>
          <a:lstStyle>
            <a:lvl1pPr marL="0" indent="0">
              <a:buNone/>
              <a:defRPr/>
            </a:lvl1pPr>
          </a:lstStyle>
          <a:p>
            <a:endParaRPr lang="en-US" dirty="0"/>
          </a:p>
        </p:txBody>
      </p:sp>
      <p:sp>
        <p:nvSpPr>
          <p:cNvPr id="8" name="Picture Placeholder 4"/>
          <p:cNvSpPr>
            <a:spLocks noGrp="1"/>
          </p:cNvSpPr>
          <p:nvPr>
            <p:ph type="pic" sz="quarter" idx="11"/>
          </p:nvPr>
        </p:nvSpPr>
        <p:spPr>
          <a:xfrm>
            <a:off x="3972297" y="1549728"/>
            <a:ext cx="3978235" cy="1816926"/>
          </a:xfrm>
          <a:prstGeom prst="rect">
            <a:avLst/>
          </a:prstGeom>
        </p:spPr>
        <p:txBody>
          <a:bodyPr/>
          <a:lstStyle>
            <a:lvl1pPr marL="0" indent="0">
              <a:buNone/>
              <a:defRPr/>
            </a:lvl1pPr>
          </a:lstStyle>
          <a:p>
            <a:endParaRPr lang="en-US" dirty="0"/>
          </a:p>
        </p:txBody>
      </p:sp>
      <p:sp>
        <p:nvSpPr>
          <p:cNvPr id="9" name="Picture Placeholder 4"/>
          <p:cNvSpPr>
            <a:spLocks noGrp="1"/>
          </p:cNvSpPr>
          <p:nvPr>
            <p:ph type="pic" sz="quarter" idx="12"/>
          </p:nvPr>
        </p:nvSpPr>
        <p:spPr>
          <a:xfrm>
            <a:off x="8087101" y="1549728"/>
            <a:ext cx="3412985" cy="4304806"/>
          </a:xfrm>
          <a:prstGeom prst="rect">
            <a:avLst/>
          </a:prstGeom>
        </p:spPr>
        <p:txBody>
          <a:bodyPr/>
          <a:lstStyle>
            <a:lvl1pPr marL="0" indent="0">
              <a:buNone/>
              <a:defRPr/>
            </a:lvl1pPr>
          </a:lstStyle>
          <a:p>
            <a:endParaRPr lang="en-US" dirty="0"/>
          </a:p>
        </p:txBody>
      </p:sp>
      <p:sp>
        <p:nvSpPr>
          <p:cNvPr id="11" name="Picture Placeholder 4"/>
          <p:cNvSpPr>
            <a:spLocks noGrp="1"/>
          </p:cNvSpPr>
          <p:nvPr>
            <p:ph type="pic" sz="quarter" idx="14"/>
          </p:nvPr>
        </p:nvSpPr>
        <p:spPr>
          <a:xfrm>
            <a:off x="3972297" y="3491351"/>
            <a:ext cx="3978235" cy="2363189"/>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CAE60332-6FCC-4C90-B213-DB98777D1A3F}"/>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2CD4BEC0-9DEE-402D-84FB-D68BF08474EA}"/>
              </a:ext>
            </a:extLst>
          </p:cNvPr>
          <p:cNvSpPr>
            <a:spLocks noGrp="1"/>
          </p:cNvSpPr>
          <p:nvPr>
            <p:ph type="ftr" sz="quarter" idx="17"/>
          </p:nvPr>
        </p:nvSpPr>
        <p:spPr/>
        <p:txBody>
          <a:bodyPr/>
          <a:lstStyle/>
          <a:p>
            <a:r>
              <a:rPr lang="en-US"/>
              <a:t>CLICK TO EDIT FOOTER</a:t>
            </a:r>
            <a:endParaRPr lang="en-US" dirty="0"/>
          </a:p>
        </p:txBody>
      </p:sp>
      <p:sp>
        <p:nvSpPr>
          <p:cNvPr id="4" name="Slide Number Placeholder 3">
            <a:extLst>
              <a:ext uri="{FF2B5EF4-FFF2-40B4-BE49-F238E27FC236}">
                <a16:creationId xmlns:a16="http://schemas.microsoft.com/office/drawing/2014/main" id="{85F60860-C9D5-4B84-B52A-09424C624637}"/>
              </a:ext>
            </a:extLst>
          </p:cNvPr>
          <p:cNvSpPr>
            <a:spLocks noGrp="1"/>
          </p:cNvSpPr>
          <p:nvPr>
            <p:ph type="sldNum" sz="quarter" idx="18"/>
          </p:nvPr>
        </p:nvSpPr>
        <p:spPr/>
        <p:txBody>
          <a:bodyPr/>
          <a:lstStyle/>
          <a:p>
            <a:fld id="{AD77E083-5E71-43E5-9A1F-1AA7D861D609}" type="slidenum">
              <a:rPr lang="en-US" smtClean="0"/>
              <a:pPr/>
              <a:t>‹#›</a:t>
            </a:fld>
            <a:endParaRPr lang="en-US" dirty="0"/>
          </a:p>
        </p:txBody>
      </p:sp>
      <p:sp>
        <p:nvSpPr>
          <p:cNvPr id="16" name="Subtitle 2">
            <a:extLst>
              <a:ext uri="{FF2B5EF4-FFF2-40B4-BE49-F238E27FC236}">
                <a16:creationId xmlns:a16="http://schemas.microsoft.com/office/drawing/2014/main" id="{A7A0A556-DE00-47D4-9CCE-740FAC131517}"/>
              </a:ext>
            </a:extLst>
          </p:cNvPr>
          <p:cNvSpPr>
            <a:spLocks noGrp="1"/>
          </p:cNvSpPr>
          <p:nvPr>
            <p:ph type="subTitle" idx="19"/>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350737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96" y="1825630"/>
            <a:ext cx="10490008" cy="4052661"/>
          </a:xfrm>
          <a:prstGeom prst="rect">
            <a:avLst/>
          </a:prstGeo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6" name="Footer Placeholder 5">
            <a:extLst>
              <a:ext uri="{FF2B5EF4-FFF2-40B4-BE49-F238E27FC236}">
                <a16:creationId xmlns:a16="http://schemas.microsoft.com/office/drawing/2014/main" id="{31F5FAAC-1AAD-42CC-B795-0456DE1A25A8}"/>
              </a:ext>
            </a:extLst>
          </p:cNvPr>
          <p:cNvSpPr>
            <a:spLocks noGrp="1"/>
          </p:cNvSpPr>
          <p:nvPr>
            <p:ph type="ftr" sz="quarter" idx="12"/>
          </p:nvPr>
        </p:nvSpPr>
        <p:spPr/>
        <p:txBody>
          <a:bodyPr/>
          <a:lstStyle/>
          <a:p>
            <a:r>
              <a:rPr lang="en-US" dirty="0"/>
              <a:t>CLICK TO EDIT FOOTER</a:t>
            </a:r>
          </a:p>
        </p:txBody>
      </p:sp>
      <p:sp>
        <p:nvSpPr>
          <p:cNvPr id="8" name="Slide Number Placeholder 7">
            <a:extLst>
              <a:ext uri="{FF2B5EF4-FFF2-40B4-BE49-F238E27FC236}">
                <a16:creationId xmlns:a16="http://schemas.microsoft.com/office/drawing/2014/main" id="{FD889C9F-1D39-4017-93CC-1B7ADAB46940}"/>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9" name="Title 8">
            <a:extLst>
              <a:ext uri="{FF2B5EF4-FFF2-40B4-BE49-F238E27FC236}">
                <a16:creationId xmlns:a16="http://schemas.microsoft.com/office/drawing/2014/main" id="{265E98AB-6607-49BB-B2F5-0A6FE4CC0BA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1939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Conclus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AE954-CAB4-47C4-BD83-22F7F1FBA2B3}"/>
              </a:ext>
            </a:extLst>
          </p:cNvPr>
          <p:cNvSpPr>
            <a:spLocks noGrp="1"/>
          </p:cNvSpPr>
          <p:nvPr>
            <p:ph type="title" hasCustomPrompt="1"/>
          </p:nvPr>
        </p:nvSpPr>
        <p:spPr>
          <a:xfrm>
            <a:off x="0" y="0"/>
            <a:ext cx="12192000" cy="1061883"/>
          </a:xfrm>
        </p:spPr>
        <p:txBody>
          <a:bodyPr/>
          <a:lstStyle>
            <a:lvl1pPr>
              <a:defRPr/>
            </a:lvl1pPr>
          </a:lstStyle>
          <a:p>
            <a:r>
              <a:rPr lang="en-US" dirty="0"/>
              <a:t>Thank you!</a:t>
            </a:r>
          </a:p>
        </p:txBody>
      </p:sp>
      <p:sp>
        <p:nvSpPr>
          <p:cNvPr id="5" name="Subtitle 2">
            <a:extLst>
              <a:ext uri="{FF2B5EF4-FFF2-40B4-BE49-F238E27FC236}">
                <a16:creationId xmlns:a16="http://schemas.microsoft.com/office/drawing/2014/main" id="{835D446C-EF9D-4500-96F8-704F8B4C5FD9}"/>
              </a:ext>
            </a:extLst>
          </p:cNvPr>
          <p:cNvSpPr>
            <a:spLocks noGrp="1"/>
          </p:cNvSpPr>
          <p:nvPr>
            <p:ph type="subTitle" idx="16" hasCustomPrompt="1"/>
          </p:nvPr>
        </p:nvSpPr>
        <p:spPr>
          <a:xfrm>
            <a:off x="0" y="5868403"/>
            <a:ext cx="12192000" cy="989597"/>
          </a:xfrm>
          <a:prstGeom prst="rect">
            <a:avLst/>
          </a:prstGeom>
        </p:spPr>
        <p:txBody>
          <a:bodyPr anchor="ctr">
            <a:normAutofit/>
          </a:bodyPr>
          <a:lstStyle>
            <a:lvl1pPr marL="0" indent="0" algn="ctr">
              <a:lnSpc>
                <a:spcPts val="2500"/>
              </a:lnSpc>
              <a:spcBef>
                <a:spcPts val="0"/>
              </a:spcBef>
              <a:buNone/>
              <a:defRPr sz="20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First Last Name, Title, Phone</a:t>
            </a:r>
          </a:p>
        </p:txBody>
      </p:sp>
      <p:pic>
        <p:nvPicPr>
          <p:cNvPr id="6" name="Picture 5">
            <a:extLst>
              <a:ext uri="{FF2B5EF4-FFF2-40B4-BE49-F238E27FC236}">
                <a16:creationId xmlns:a16="http://schemas.microsoft.com/office/drawing/2014/main" id="{A531A572-2C85-46AA-891B-4F12B9BC6F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88828"/>
            <a:ext cx="12192000" cy="4922874"/>
          </a:xfrm>
          <a:prstGeom prst="rect">
            <a:avLst/>
          </a:prstGeom>
        </p:spPr>
      </p:pic>
    </p:spTree>
    <p:extLst>
      <p:ext uri="{BB962C8B-B14F-4D97-AF65-F5344CB8AC3E}">
        <p14:creationId xmlns:p14="http://schemas.microsoft.com/office/powerpoint/2010/main" val="138161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A333-B403-431E-B39A-EA84FBA8321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0AF05-10CB-484B-B279-35CF6994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31F2E-DDBA-4F04-9BE2-A04818608EB9}"/>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D474DBD5-7E81-4B57-B262-1826D03E7B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81CD83-6E71-4BE2-8207-93B6F01AC3C8}"/>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32717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4556-5B2C-42E3-8962-63E6FED3A46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D7E929-A1C2-4115-9917-CCEA3C294E2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48A92-991D-4F5C-BA53-FB306F72EFD3}"/>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B8E28A20-9990-41BC-9E3E-AD26758882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D7A811-D9AF-44FE-9D9C-BE8858EA0391}"/>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61444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929F-8B8F-4C06-BB24-897BB9EC60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C3C4C7-F112-4677-8E33-6DC1E8A15CA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D97F6-4EE4-405F-B001-02D84166A64A}"/>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0C3FE1D0-2323-49A1-882D-96143AA6C7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D0F1FB-5933-4936-876A-D23F78244EC5}"/>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53491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E3E9-02D0-43C8-AFCE-87C5E0DA2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1E985F-902D-41BC-939A-A81EA123A7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10A81-47A8-4036-B18A-2211B0ACB9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DA83E-A2F3-42B1-9373-6967F2901640}"/>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F488C796-B512-47D1-BA08-14D598CA58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F7C842-8236-4249-B3E7-67EA96B69C86}"/>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954515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97C8-8AB6-4D4C-A89B-00F1B84A52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E262038-A293-4E74-9E87-7C1D3D89485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AA95E-00B3-4779-B2D6-D12D555E221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3C5FB-F834-432D-9626-5083A13874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3A691-61D3-45BC-8AC2-D16C83D4A55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B909C-D65D-4518-9A9B-093F939AEF2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8" name="Footer Placeholder 7">
            <a:extLst>
              <a:ext uri="{FF2B5EF4-FFF2-40B4-BE49-F238E27FC236}">
                <a16:creationId xmlns:a16="http://schemas.microsoft.com/office/drawing/2014/main" id="{34B1E97E-5D76-4EBD-B3A9-276FD71AD1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6CB2645-1141-4CCE-9577-0136ECA701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901198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7C50-2749-4445-8326-D087DCE3EF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4CC184-E577-4B8F-8061-7CB8FB950F5C}"/>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4" name="Footer Placeholder 3">
            <a:extLst>
              <a:ext uri="{FF2B5EF4-FFF2-40B4-BE49-F238E27FC236}">
                <a16:creationId xmlns:a16="http://schemas.microsoft.com/office/drawing/2014/main" id="{1B893BDC-D7FF-40A8-8143-524CDA8E71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7FD0-88E6-4396-979D-2ED2890B56D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317127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F23D3-BF98-4428-8708-D0D9BD60F976}"/>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3" name="Footer Placeholder 2">
            <a:extLst>
              <a:ext uri="{FF2B5EF4-FFF2-40B4-BE49-F238E27FC236}">
                <a16:creationId xmlns:a16="http://schemas.microsoft.com/office/drawing/2014/main" id="{1DBE2356-532F-43C2-B7DB-A2EEAF10E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14C03F3-786F-4AA4-ABE5-4238B3C8311E}"/>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59628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6850-38D3-4345-8D13-081757F525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5FA8-549F-4C10-910C-A42394DB5C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B55399-FF82-4D9F-9044-002EB3A695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D902D-8A4E-4917-85EA-B3EEADD5C287}"/>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6E59B412-0D8C-4A02-B1A9-359AD036E8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8115E0-199D-46F5-B43A-EBE81B9AB27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238594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0C013-3222-44BB-8BD4-6EA91AC937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93FB3-7F7D-4E00-A91B-F9DDF54F699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A9028-4227-4287-AFD2-EC47A36FAE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F26F3-5323-4269-B5CD-90094988BD35}"/>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6" name="Footer Placeholder 5">
            <a:extLst>
              <a:ext uri="{FF2B5EF4-FFF2-40B4-BE49-F238E27FC236}">
                <a16:creationId xmlns:a16="http://schemas.microsoft.com/office/drawing/2014/main" id="{595B604A-E919-4AFC-9333-E348E754C9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4BC200-AEE1-4B99-9101-B9F894ECB1B0}"/>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1833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25630"/>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23458" y="1825624"/>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B823D0F4-08BE-4F80-B850-2F990609A81F}"/>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8CC50E53-9A34-43EB-9097-D100F7142DAE}"/>
              </a:ext>
            </a:extLst>
          </p:cNvPr>
          <p:cNvSpPr>
            <a:spLocks noGrp="1"/>
          </p:cNvSpPr>
          <p:nvPr>
            <p:ph type="ftr" sz="quarter" idx="13"/>
          </p:nvPr>
        </p:nvSpPr>
        <p:spPr/>
        <p:txBody>
          <a:bodyPr/>
          <a:lstStyle/>
          <a:p>
            <a:r>
              <a:rPr lang="en-US"/>
              <a:t>CLICK TO EDIT FOOTER</a:t>
            </a:r>
            <a:endParaRPr lang="en-US" dirty="0"/>
          </a:p>
        </p:txBody>
      </p:sp>
      <p:sp>
        <p:nvSpPr>
          <p:cNvPr id="7" name="Slide Number Placeholder 6">
            <a:extLst>
              <a:ext uri="{FF2B5EF4-FFF2-40B4-BE49-F238E27FC236}">
                <a16:creationId xmlns:a16="http://schemas.microsoft.com/office/drawing/2014/main" id="{39A7F0C1-75A0-426B-B236-027638CFE2D2}"/>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D8904EB1-2A0E-42D0-BF58-D613F4DB6B28}"/>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527480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C3AB-B334-4B08-BD1D-4B74B28532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C00515-3566-4FB3-947E-5A76DB0DDB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35485-95A2-47E5-961B-04AB3B971FD2}"/>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D00567E5-6D02-47B9-B91B-894F337E8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B58F15-F3D1-40F3-B2DB-6B61C1E17C0F}"/>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3191840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ACFF1-4ADC-4741-B636-776287D67AA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500DC0-9727-4C78-AC43-1FEA8A924C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07AD-4204-411F-A43F-D09AA6EDD2E8}"/>
              </a:ext>
            </a:extLst>
          </p:cNvPr>
          <p:cNvSpPr>
            <a:spLocks noGrp="1"/>
          </p:cNvSpPr>
          <p:nvPr>
            <p:ph type="dt" sz="half" idx="10"/>
          </p:nvPr>
        </p:nvSpPr>
        <p:spPr>
          <a:xfrm>
            <a:off x="838200" y="6356350"/>
            <a:ext cx="2743200" cy="365125"/>
          </a:xfrm>
          <a:prstGeom prst="rect">
            <a:avLst/>
          </a:prstGeom>
        </p:spPr>
        <p:txBody>
          <a:bodyPr/>
          <a:lstStyle/>
          <a:p>
            <a:fld id="{C527F0B3-9FE6-4583-8992-6ABAFB285E6A}" type="datetimeFigureOut">
              <a:rPr lang="en-US" smtClean="0"/>
              <a:t>12/9/2021</a:t>
            </a:fld>
            <a:endParaRPr lang="en-US"/>
          </a:p>
        </p:txBody>
      </p:sp>
      <p:sp>
        <p:nvSpPr>
          <p:cNvPr id="5" name="Footer Placeholder 4">
            <a:extLst>
              <a:ext uri="{FF2B5EF4-FFF2-40B4-BE49-F238E27FC236}">
                <a16:creationId xmlns:a16="http://schemas.microsoft.com/office/drawing/2014/main" id="{BB9FB024-DEAD-4A74-A267-FB7073AC7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4A2CB0-7FD4-468B-8DED-9D8A07BEAE1D}"/>
              </a:ext>
            </a:extLst>
          </p:cNvPr>
          <p:cNvSpPr>
            <a:spLocks noGrp="1"/>
          </p:cNvSpPr>
          <p:nvPr>
            <p:ph type="sldNum" sz="quarter" idx="12"/>
          </p:nvPr>
        </p:nvSpPr>
        <p:spPr>
          <a:xfrm>
            <a:off x="8610600" y="6356350"/>
            <a:ext cx="2743200" cy="365125"/>
          </a:xfrm>
          <a:prstGeom prst="rect">
            <a:avLst/>
          </a:prstGeom>
        </p:spPr>
        <p:txBody>
          <a:bodyPr/>
          <a:lstStyle/>
          <a:p>
            <a:fld id="{99304C3D-7ACE-40BC-B0DF-A23F91C2B11B}" type="slidenum">
              <a:rPr lang="en-US" smtClean="0"/>
              <a:t>‹#›</a:t>
            </a:fld>
            <a:endParaRPr lang="en-US"/>
          </a:p>
        </p:txBody>
      </p:sp>
    </p:spTree>
    <p:extLst>
      <p:ext uri="{BB962C8B-B14F-4D97-AF65-F5344CB8AC3E}">
        <p14:creationId xmlns:p14="http://schemas.microsoft.com/office/powerpoint/2010/main" val="20695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and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lvl5pPr>
              <a:defRPr/>
            </a:lvl5pPr>
            <a:lvl6pPr>
              <a:defRPr/>
            </a:lvl6pPr>
            <a:lvl7pPr>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15"/>
            <a:ext cx="4869295" cy="4052662"/>
          </a:xfrm>
          <a:prstGeom prst="rect">
            <a:avLst/>
          </a:prstGeo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9676E06F-1B69-4431-BA75-72BF4AD236C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41798822-5D03-4221-BC96-BD1AABD96132}"/>
              </a:ext>
            </a:extLst>
          </p:cNvPr>
          <p:cNvSpPr>
            <a:spLocks noGrp="1"/>
          </p:cNvSpPr>
          <p:nvPr>
            <p:ph type="ftr" sz="quarter" idx="13"/>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C563DC93-76A7-4308-9E7A-FE858F154620}"/>
              </a:ext>
            </a:extLst>
          </p:cNvPr>
          <p:cNvSpPr>
            <a:spLocks noGrp="1"/>
          </p:cNvSpPr>
          <p:nvPr>
            <p:ph type="sldNum" sz="quarter" idx="14"/>
          </p:nvPr>
        </p:nvSpPr>
        <p:spPr/>
        <p:txBody>
          <a:bodyPr/>
          <a:lstStyle/>
          <a:p>
            <a:fld id="{AD77E083-5E71-43E5-9A1F-1AA7D861D609}" type="slidenum">
              <a:rPr lang="en-US" smtClean="0"/>
              <a:pPr/>
              <a:t>‹#›</a:t>
            </a:fld>
            <a:endParaRPr lang="en-US" dirty="0"/>
          </a:p>
        </p:txBody>
      </p:sp>
      <p:sp>
        <p:nvSpPr>
          <p:cNvPr id="14" name="Subtitle 2">
            <a:extLst>
              <a:ext uri="{FF2B5EF4-FFF2-40B4-BE49-F238E27FC236}">
                <a16:creationId xmlns:a16="http://schemas.microsoft.com/office/drawing/2014/main" id="{9E84A232-CE07-4F6B-866F-6585C7E96020}"/>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13058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B92D702-1BB7-49B5-BBE3-C592128BB2E9}"/>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248D1B90-426A-44EF-BAF8-81482CB587C2}"/>
              </a:ext>
            </a:extLst>
          </p:cNvPr>
          <p:cNvSpPr>
            <a:spLocks noGrp="1"/>
          </p:cNvSpPr>
          <p:nvPr>
            <p:ph type="ftr" sz="quarter" idx="12"/>
          </p:nvPr>
        </p:nvSpPr>
        <p:spPr/>
        <p:txBody>
          <a:bodyPr/>
          <a:lstStyle/>
          <a:p>
            <a:r>
              <a:rPr lang="en-US"/>
              <a:t>CLICK TO EDIT FOOTER</a:t>
            </a:r>
            <a:endParaRPr lang="en-US" dirty="0"/>
          </a:p>
        </p:txBody>
      </p:sp>
      <p:sp>
        <p:nvSpPr>
          <p:cNvPr id="6" name="Slide Number Placeholder 5">
            <a:extLst>
              <a:ext uri="{FF2B5EF4-FFF2-40B4-BE49-F238E27FC236}">
                <a16:creationId xmlns:a16="http://schemas.microsoft.com/office/drawing/2014/main" id="{3AE5A710-14CD-45B4-BC0C-FB7B8630D3F5}"/>
              </a:ext>
            </a:extLst>
          </p:cNvPr>
          <p:cNvSpPr>
            <a:spLocks noGrp="1"/>
          </p:cNvSpPr>
          <p:nvPr>
            <p:ph type="sldNum" sz="quarter" idx="13"/>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D3973C1-A096-48E1-A620-483679D55E14}"/>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75613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hoto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40"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689497" y="1836521"/>
            <a:ext cx="4869295" cy="3768637"/>
          </a:xfrm>
          <a:prstGeom prst="rect">
            <a:avLst/>
          </a:prstGeom>
        </p:spPr>
        <p:txBody>
          <a:bodyPr/>
          <a:lstStyle>
            <a:lvl1pPr marL="0" indent="0">
              <a:buNone/>
              <a:defRPr/>
            </a:lvl1pPr>
          </a:lstStyle>
          <a:p>
            <a:endParaRPr lang="en-US" dirty="0"/>
          </a:p>
        </p:txBody>
      </p:sp>
      <p:sp>
        <p:nvSpPr>
          <p:cNvPr id="10" name="Content Placeholder 9"/>
          <p:cNvSpPr>
            <a:spLocks noGrp="1"/>
          </p:cNvSpPr>
          <p:nvPr>
            <p:ph sz="quarter" idx="14" hasCustomPrompt="1"/>
          </p:nvPr>
        </p:nvSpPr>
        <p:spPr>
          <a:xfrm>
            <a:off x="6689497" y="5687569"/>
            <a:ext cx="4869295" cy="201613"/>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A8150D23-D917-49A3-931E-5FEB7C0BCC8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891727C-21B6-4365-B63C-2FD6911BD80C}"/>
              </a:ext>
            </a:extLst>
          </p:cNvPr>
          <p:cNvSpPr>
            <a:spLocks noGrp="1"/>
          </p:cNvSpPr>
          <p:nvPr>
            <p:ph type="ftr" sz="quarter" idx="15"/>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D01DEC71-E8E3-473B-BFFD-207BD2233762}"/>
              </a:ext>
            </a:extLst>
          </p:cNvPr>
          <p:cNvSpPr>
            <a:spLocks noGrp="1"/>
          </p:cNvSpPr>
          <p:nvPr>
            <p:ph type="sldNum" sz="quarter" idx="16"/>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43B09511-B159-45A4-A082-7A5DAE5D7EAA}"/>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18658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hoto and Caption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779" y="1836521"/>
            <a:ext cx="5918008" cy="40526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525245" y="1836521"/>
            <a:ext cx="4869295" cy="3768637"/>
          </a:xfrm>
          <a:prstGeom prst="rect">
            <a:avLst/>
          </a:prstGeom>
        </p:spPr>
        <p:txBody>
          <a:bodyPr/>
          <a:lstStyle>
            <a:lvl1pPr marL="0" indent="0">
              <a:buNone/>
              <a:defRPr/>
            </a:lvl1pPr>
          </a:lstStyle>
          <a:p>
            <a:endParaRPr lang="en-US" dirty="0"/>
          </a:p>
        </p:txBody>
      </p:sp>
      <p:sp>
        <p:nvSpPr>
          <p:cNvPr id="11" name="Content Placeholder 10"/>
          <p:cNvSpPr>
            <a:spLocks noGrp="1"/>
          </p:cNvSpPr>
          <p:nvPr>
            <p:ph sz="quarter" idx="13" hasCustomPrompt="1"/>
          </p:nvPr>
        </p:nvSpPr>
        <p:spPr>
          <a:xfrm>
            <a:off x="525466" y="5705475"/>
            <a:ext cx="4868863" cy="261938"/>
          </a:xfrm>
          <a:prstGeom prst="rect">
            <a:avLst/>
          </a:prstGeom>
        </p:spPr>
        <p:txBody>
          <a:bodyPr anchor="ctr"/>
          <a:lstStyle>
            <a:lvl1pPr marL="0" indent="0">
              <a:buNone/>
              <a:defRPr sz="1100"/>
            </a:lvl1pPr>
          </a:lstStyle>
          <a:p>
            <a:pPr lvl="0"/>
            <a:r>
              <a:rPr lang="en-US" dirty="0"/>
              <a:t>Click to edit caption</a:t>
            </a:r>
          </a:p>
        </p:txBody>
      </p:sp>
      <p:sp>
        <p:nvSpPr>
          <p:cNvPr id="2" name="Title 1">
            <a:extLst>
              <a:ext uri="{FF2B5EF4-FFF2-40B4-BE49-F238E27FC236}">
                <a16:creationId xmlns:a16="http://schemas.microsoft.com/office/drawing/2014/main" id="{4770A894-B004-4EC1-9E6A-EF445472A14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3DF9B5A-473C-4832-92DF-563D69A04613}"/>
              </a:ext>
            </a:extLst>
          </p:cNvPr>
          <p:cNvSpPr>
            <a:spLocks noGrp="1"/>
          </p:cNvSpPr>
          <p:nvPr>
            <p:ph type="ftr" sz="quarter" idx="14"/>
          </p:nvPr>
        </p:nvSpPr>
        <p:spPr/>
        <p:txBody>
          <a:bodyPr/>
          <a:lstStyle/>
          <a:p>
            <a:r>
              <a:rPr lang="en-US"/>
              <a:t>CLICK TO EDIT FOOTER</a:t>
            </a:r>
            <a:endParaRPr lang="en-US" dirty="0"/>
          </a:p>
        </p:txBody>
      </p:sp>
      <p:sp>
        <p:nvSpPr>
          <p:cNvPr id="5" name="Slide Number Placeholder 4">
            <a:extLst>
              <a:ext uri="{FF2B5EF4-FFF2-40B4-BE49-F238E27FC236}">
                <a16:creationId xmlns:a16="http://schemas.microsoft.com/office/drawing/2014/main" id="{5DC668DE-F8B3-4B4A-A320-7E3BBB36719A}"/>
              </a:ext>
            </a:extLst>
          </p:cNvPr>
          <p:cNvSpPr>
            <a:spLocks noGrp="1"/>
          </p:cNvSpPr>
          <p:nvPr>
            <p:ph type="sldNum" sz="quarter" idx="15"/>
          </p:nvPr>
        </p:nvSpPr>
        <p:spPr/>
        <p:txBody>
          <a:bodyPr/>
          <a:lstStyle/>
          <a:p>
            <a:fld id="{AD77E083-5E71-43E5-9A1F-1AA7D861D609}" type="slidenum">
              <a:rPr lang="en-US" smtClean="0"/>
              <a:pPr/>
              <a:t>‹#›</a:t>
            </a:fld>
            <a:endParaRPr lang="en-US" dirty="0"/>
          </a:p>
        </p:txBody>
      </p:sp>
      <p:sp>
        <p:nvSpPr>
          <p:cNvPr id="13" name="Subtitle 2">
            <a:extLst>
              <a:ext uri="{FF2B5EF4-FFF2-40B4-BE49-F238E27FC236}">
                <a16:creationId xmlns:a16="http://schemas.microsoft.com/office/drawing/2014/main" id="{516F30E7-CE66-4376-9901-D3C0C6D8355D}"/>
              </a:ext>
            </a:extLst>
          </p:cNvPr>
          <p:cNvSpPr>
            <a:spLocks noGrp="1"/>
          </p:cNvSpPr>
          <p:nvPr>
            <p:ph type="subTitle" idx="11"/>
          </p:nvPr>
        </p:nvSpPr>
        <p:spPr>
          <a:xfrm>
            <a:off x="0" y="537394"/>
            <a:ext cx="12192000" cy="797335"/>
          </a:xfrm>
          <a:prstGeom prst="rect">
            <a:avLst/>
          </a:prstGeom>
        </p:spPr>
        <p:txBody>
          <a:bodyPr anchor="ctr">
            <a:normAutofit/>
          </a:bodyPr>
          <a:lstStyle>
            <a:lvl1pPr marL="0" indent="0" algn="ctr">
              <a:lnSpc>
                <a:spcPts val="2800"/>
              </a:lnSpc>
              <a:buNone/>
              <a:defRPr sz="2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Tree>
    <p:extLst>
      <p:ext uri="{BB962C8B-B14F-4D97-AF65-F5344CB8AC3E}">
        <p14:creationId xmlns:p14="http://schemas.microsoft.com/office/powerpoint/2010/main" val="239492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72E21D-BF12-422C-9B4F-6F39E7E57A06}"/>
              </a:ext>
            </a:extLst>
          </p:cNvPr>
          <p:cNvSpPr>
            <a:spLocks noGrp="1"/>
          </p:cNvSpPr>
          <p:nvPr>
            <p:ph type="sldNum" sz="quarter" idx="11"/>
          </p:nvPr>
        </p:nvSpPr>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379696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hoto and Captio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2000" cy="6106026"/>
          </a:xfrm>
          <a:prstGeom prst="rect">
            <a:avLst/>
          </a:prstGeom>
        </p:spPr>
        <p:txBody>
          <a:bodyPr/>
          <a:lstStyle>
            <a:lvl1pPr marL="0" indent="0">
              <a:buNone/>
              <a:defRPr/>
            </a:lvl1pPr>
          </a:lstStyle>
          <a:p>
            <a:endParaRPr lang="en-US" dirty="0"/>
          </a:p>
        </p:txBody>
      </p:sp>
      <p:sp>
        <p:nvSpPr>
          <p:cNvPr id="8" name="Content Placeholder 14"/>
          <p:cNvSpPr>
            <a:spLocks noGrp="1"/>
          </p:cNvSpPr>
          <p:nvPr>
            <p:ph sz="quarter" idx="14" hasCustomPrompt="1"/>
          </p:nvPr>
        </p:nvSpPr>
        <p:spPr>
          <a:xfrm>
            <a:off x="0" y="6106026"/>
            <a:ext cx="11442032" cy="751974"/>
          </a:xfrm>
          <a:prstGeom prst="rect">
            <a:avLst/>
          </a:prstGeom>
        </p:spPr>
        <p:txBody>
          <a:bodyPr anchor="ctr"/>
          <a:lstStyle>
            <a:lvl1pPr marL="0" indent="0" algn="r">
              <a:lnSpc>
                <a:spcPts val="2800"/>
              </a:lnSpc>
              <a:buNone/>
              <a:defRPr sz="2400" b="1" cap="all" spc="150" baseline="0">
                <a:solidFill>
                  <a:schemeClr val="tx1"/>
                </a:solidFill>
                <a:latin typeface="+mj-lt"/>
              </a:defRPr>
            </a:lvl1pPr>
          </a:lstStyle>
          <a:p>
            <a:r>
              <a:rPr lang="en-US" dirty="0"/>
              <a:t>CLICK TO EDIT FOOTER</a:t>
            </a:r>
          </a:p>
        </p:txBody>
      </p:sp>
      <p:sp>
        <p:nvSpPr>
          <p:cNvPr id="4" name="Slide Number Placeholder 3">
            <a:extLst>
              <a:ext uri="{FF2B5EF4-FFF2-40B4-BE49-F238E27FC236}">
                <a16:creationId xmlns:a16="http://schemas.microsoft.com/office/drawing/2014/main" id="{927F5CB0-9632-49BF-AE89-46CA462BC6C4}"/>
              </a:ext>
            </a:extLst>
          </p:cNvPr>
          <p:cNvSpPr>
            <a:spLocks noGrp="1"/>
          </p:cNvSpPr>
          <p:nvPr>
            <p:ph type="sldNum" sz="quarter" idx="16"/>
          </p:nvPr>
        </p:nvSpPr>
        <p:spPr>
          <a:xfrm>
            <a:off x="11442032" y="6223394"/>
            <a:ext cx="504162" cy="498082"/>
          </a:xfrm>
        </p:spPr>
        <p:txBody>
          <a:bodyPr/>
          <a:lstStyle/>
          <a:p>
            <a:fld id="{AD77E083-5E71-43E5-9A1F-1AA7D861D609}" type="slidenum">
              <a:rPr lang="en-US" smtClean="0"/>
              <a:pPr/>
              <a:t>‹#›</a:t>
            </a:fld>
            <a:endParaRPr lang="en-US" dirty="0"/>
          </a:p>
        </p:txBody>
      </p:sp>
    </p:spTree>
    <p:extLst>
      <p:ext uri="{BB962C8B-B14F-4D97-AF65-F5344CB8AC3E}">
        <p14:creationId xmlns:p14="http://schemas.microsoft.com/office/powerpoint/2010/main" val="140233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88436" y="6223393"/>
            <a:ext cx="1382273" cy="498416"/>
          </a:xfrm>
          <a:prstGeom prst="rect">
            <a:avLst/>
          </a:prstGeom>
        </p:spPr>
      </p:pic>
      <p:sp>
        <p:nvSpPr>
          <p:cNvPr id="11" name="Title Placeholder 10">
            <a:extLst>
              <a:ext uri="{FF2B5EF4-FFF2-40B4-BE49-F238E27FC236}">
                <a16:creationId xmlns:a16="http://schemas.microsoft.com/office/drawing/2014/main" id="{6EA14E32-D5D5-4C91-A2F2-041B057E4FFD}"/>
              </a:ext>
            </a:extLst>
          </p:cNvPr>
          <p:cNvSpPr>
            <a:spLocks noGrp="1"/>
          </p:cNvSpPr>
          <p:nvPr>
            <p:ph type="title"/>
          </p:nvPr>
        </p:nvSpPr>
        <p:spPr>
          <a:xfrm>
            <a:off x="0" y="1"/>
            <a:ext cx="12192000" cy="1002890"/>
          </a:xfrm>
          <a:prstGeom prst="rect">
            <a:avLst/>
          </a:prstGeom>
        </p:spPr>
        <p:txBody>
          <a:bodyPr vert="horz" lIns="91440" tIns="45720" rIns="91440" bIns="45720" rtlCol="0" anchor="ctr">
            <a:normAutofit/>
          </a:bodyPr>
          <a:lstStyle/>
          <a:p>
            <a:r>
              <a:rPr lang="en-US" dirty="0"/>
              <a:t>Click to edit Master title style</a:t>
            </a:r>
          </a:p>
        </p:txBody>
      </p:sp>
      <p:sp>
        <p:nvSpPr>
          <p:cNvPr id="12" name="Slide Number Placeholder 11">
            <a:extLst>
              <a:ext uri="{FF2B5EF4-FFF2-40B4-BE49-F238E27FC236}">
                <a16:creationId xmlns:a16="http://schemas.microsoft.com/office/drawing/2014/main" id="{81162D75-8353-427C-8FF7-9D51BA9040D1}"/>
              </a:ext>
            </a:extLst>
          </p:cNvPr>
          <p:cNvSpPr>
            <a:spLocks noGrp="1"/>
          </p:cNvSpPr>
          <p:nvPr>
            <p:ph type="sldNum" sz="quarter" idx="4"/>
          </p:nvPr>
        </p:nvSpPr>
        <p:spPr>
          <a:xfrm>
            <a:off x="11223523" y="6223394"/>
            <a:ext cx="722671" cy="498082"/>
          </a:xfrm>
          <a:prstGeom prst="rect">
            <a:avLst/>
          </a:prstGeom>
        </p:spPr>
        <p:txBody>
          <a:bodyPr vert="horz" lIns="91440" tIns="45720" rIns="91440" bIns="45720" rtlCol="0" anchor="ctr"/>
          <a:lstStyle>
            <a:lvl1pPr algn="r">
              <a:defRPr sz="1100">
                <a:solidFill>
                  <a:schemeClr val="tx1"/>
                </a:solidFill>
              </a:defRPr>
            </a:lvl1pPr>
          </a:lstStyle>
          <a:p>
            <a:fld id="{AD77E083-5E71-43E5-9A1F-1AA7D861D609}" type="slidenum">
              <a:rPr lang="en-US" smtClean="0"/>
              <a:pPr/>
              <a:t>‹#›</a:t>
            </a:fld>
            <a:endParaRPr lang="en-US" dirty="0"/>
          </a:p>
        </p:txBody>
      </p:sp>
      <p:sp>
        <p:nvSpPr>
          <p:cNvPr id="13" name="Text Placeholder 12">
            <a:extLst>
              <a:ext uri="{FF2B5EF4-FFF2-40B4-BE49-F238E27FC236}">
                <a16:creationId xmlns:a16="http://schemas.microsoft.com/office/drawing/2014/main" id="{920F65FB-FE7D-40F5-B357-6B098296F89A}"/>
              </a:ext>
            </a:extLst>
          </p:cNvPr>
          <p:cNvSpPr>
            <a:spLocks noGrp="1"/>
          </p:cNvSpPr>
          <p:nvPr>
            <p:ph type="body" idx="1"/>
          </p:nvPr>
        </p:nvSpPr>
        <p:spPr>
          <a:xfrm>
            <a:off x="838200" y="1384761"/>
            <a:ext cx="10515600" cy="40884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6472B287-0A3C-465F-84BA-A7BF7E690F02}"/>
              </a:ext>
            </a:extLst>
          </p:cNvPr>
          <p:cNvSpPr>
            <a:spLocks noGrp="1"/>
          </p:cNvSpPr>
          <p:nvPr>
            <p:ph type="ftr" sz="quarter" idx="3"/>
          </p:nvPr>
        </p:nvSpPr>
        <p:spPr>
          <a:xfrm>
            <a:off x="1689921" y="6223394"/>
            <a:ext cx="8812159" cy="498081"/>
          </a:xfrm>
          <a:prstGeom prst="rect">
            <a:avLst/>
          </a:prstGeom>
        </p:spPr>
        <p:txBody>
          <a:bodyPr vert="horz" lIns="91440" tIns="45720" rIns="91440" bIns="45720" rtlCol="0" anchor="ctr"/>
          <a:lstStyle>
            <a:lvl1pPr algn="ctr">
              <a:defRPr sz="1200" b="1" i="0" kern="1000" cap="all" spc="100" baseline="0">
                <a:solidFill>
                  <a:schemeClr val="accent5"/>
                </a:solidFill>
                <a:latin typeface="Trade Gothic LT Std Cn" panose="00000506000000000000" pitchFamily="50" charset="0"/>
              </a:defRPr>
            </a:lvl1pPr>
          </a:lstStyle>
          <a:p>
            <a:r>
              <a:rPr lang="en-US" dirty="0"/>
              <a:t>CLICK TO EDIT FOOTER</a:t>
            </a:r>
          </a:p>
        </p:txBody>
      </p:sp>
    </p:spTree>
    <p:extLst>
      <p:ext uri="{BB962C8B-B14F-4D97-AF65-F5344CB8AC3E}">
        <p14:creationId xmlns:p14="http://schemas.microsoft.com/office/powerpoint/2010/main" val="2990886135"/>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64" r:id="rId3"/>
    <p:sldLayoutId id="2147483669" r:id="rId4"/>
    <p:sldLayoutId id="2147483665" r:id="rId5"/>
    <p:sldLayoutId id="2147483673" r:id="rId6"/>
    <p:sldLayoutId id="2147483677" r:id="rId7"/>
    <p:sldLayoutId id="2147483667" r:id="rId8"/>
    <p:sldLayoutId id="2147483670" r:id="rId9"/>
    <p:sldLayoutId id="2147483683" r:id="rId10"/>
    <p:sldLayoutId id="2147483684" r:id="rId11"/>
    <p:sldLayoutId id="2147483674" r:id="rId12"/>
    <p:sldLayoutId id="2147483671" r:id="rId13"/>
    <p:sldLayoutId id="2147483678" r:id="rId14"/>
    <p:sldLayoutId id="2147483682" r:id="rId15"/>
    <p:sldLayoutId id="2147483672" r:id="rId16"/>
    <p:sldLayoutId id="2147483681" r:id="rId17"/>
    <p:sldLayoutId id="2147483679" r:id="rId18"/>
    <p:sldLayoutId id="2147483676" r:id="rId19"/>
    <p:sldLayoutId id="2147483680" r:id="rId20"/>
  </p:sldLayoutIdLst>
  <p:hf hdr="0" ftr="0" dt="0"/>
  <p:txStyles>
    <p:titleStyle>
      <a:lvl1pPr algn="ctr" defTabSz="685783" rtl="0" eaLnBrk="1" latinLnBrk="0" hangingPunct="1">
        <a:lnSpc>
          <a:spcPts val="3400"/>
        </a:lnSpc>
        <a:spcBef>
          <a:spcPct val="0"/>
        </a:spcBef>
        <a:buNone/>
        <a:defRPr sz="3000" b="1" kern="1200" cap="all" spc="150" baseline="0">
          <a:solidFill>
            <a:schemeClr val="tx1"/>
          </a:solidFill>
          <a:latin typeface="Trade Gothic LT Std Cn" panose="00000806000000000000" pitchFamily="50" charset="0"/>
          <a:ea typeface="+mj-ea"/>
          <a:cs typeface="+mj-cs"/>
        </a:defRPr>
      </a:lvl1pPr>
    </p:titleStyle>
    <p:bodyStyle>
      <a:lvl1pPr marL="171446"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1pPr>
      <a:lvl2pPr marL="514337"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2pPr>
      <a:lvl3pPr marL="857228"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3pPr>
      <a:lvl4pPr marL="1200120"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4pPr>
      <a:lvl5pPr marL="1543012" indent="-171446" algn="l" defTabSz="685783" rtl="0" eaLnBrk="1" latinLnBrk="0" hangingPunct="1">
        <a:lnSpc>
          <a:spcPts val="2500"/>
        </a:lnSpc>
        <a:spcBef>
          <a:spcPts val="750"/>
        </a:spcBef>
        <a:buClr>
          <a:schemeClr val="tx1"/>
        </a:buClr>
        <a:buSzPct val="80000"/>
        <a:buFont typeface="Arial" panose="020B0604020202020204" pitchFamily="34" charset="0"/>
        <a:buChar char="•"/>
        <a:defRPr sz="20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baseline="0">
          <a:solidFill>
            <a:schemeClr val="tx1"/>
          </a:solidFill>
          <a:latin typeface="+mn-lt"/>
          <a:ea typeface="+mn-ea"/>
          <a:cs typeface="+mn-cs"/>
        </a:defRPr>
      </a:lvl6pPr>
      <a:lvl7pPr marL="2228795"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Clr>
          <a:schemeClr val="tx1"/>
        </a:buClr>
        <a:buSzPct val="80000"/>
        <a:buFont typeface="Arial" panose="020B0604020202020204" pitchFamily="34" charset="0"/>
        <a:buChar char="•"/>
        <a:defRPr sz="1600" kern="1200">
          <a:solidFill>
            <a:schemeClr val="tx1"/>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044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FB690-E49C-7244-9992-10FBEEF5B426}"/>
              </a:ext>
            </a:extLst>
          </p:cNvPr>
          <p:cNvSpPr>
            <a:spLocks noGrp="1"/>
          </p:cNvSpPr>
          <p:nvPr>
            <p:ph idx="1"/>
          </p:nvPr>
        </p:nvSpPr>
        <p:spPr>
          <a:xfrm>
            <a:off x="530943" y="903248"/>
            <a:ext cx="5892160" cy="5077405"/>
          </a:xfrm>
        </p:spPr>
        <p:txBody>
          <a:bodyPr>
            <a:noAutofit/>
          </a:bodyPr>
          <a:lstStyle/>
          <a:p>
            <a:pPr marL="0" indent="0">
              <a:spcBef>
                <a:spcPts val="600"/>
              </a:spcBef>
              <a:buNone/>
            </a:pPr>
            <a:r>
              <a:rPr lang="en-US" dirty="0">
                <a:latin typeface="BentonSansCond Medium" pitchFamily="2" charset="77"/>
              </a:rPr>
              <a:t>Dr. </a:t>
            </a:r>
            <a:r>
              <a:rPr lang="en-US">
                <a:latin typeface="BentonSansCond Medium" pitchFamily="2" charset="77"/>
              </a:rPr>
              <a:t>Bronner’s 2018 </a:t>
            </a:r>
            <a:r>
              <a:rPr lang="en-US" dirty="0">
                <a:latin typeface="BentonSansCond Medium" pitchFamily="2" charset="77"/>
              </a:rPr>
              <a:t>Users: Reasons for Buying</a:t>
            </a:r>
            <a:r>
              <a:rPr lang="en-US" baseline="30000" dirty="0">
                <a:latin typeface="BentonSansCond Medium" pitchFamily="2" charset="77"/>
              </a:rPr>
              <a:t>*</a:t>
            </a:r>
          </a:p>
          <a:p>
            <a:pPr marL="233363" indent="-233363">
              <a:spcBef>
                <a:spcPts val="600"/>
              </a:spcBef>
              <a:buSzPct val="100000"/>
              <a:buFont typeface="+mj-lt"/>
              <a:buAutoNum type="arabicPeriod"/>
            </a:pPr>
            <a:r>
              <a:rPr lang="en-US" dirty="0"/>
              <a:t>Personal and Planetary Health</a:t>
            </a:r>
          </a:p>
          <a:p>
            <a:pPr marL="400050" lvl="1" indent="-166688">
              <a:spcBef>
                <a:spcPts val="600"/>
              </a:spcBef>
            </a:pPr>
            <a:r>
              <a:rPr lang="en-US" dirty="0"/>
              <a:t>Safe on my skin</a:t>
            </a:r>
          </a:p>
          <a:p>
            <a:pPr marL="400050" lvl="1" indent="-166688">
              <a:spcBef>
                <a:spcPts val="600"/>
              </a:spcBef>
            </a:pPr>
            <a:r>
              <a:rPr lang="en-US" dirty="0"/>
              <a:t>Avoids toxins/pesticides</a:t>
            </a:r>
          </a:p>
          <a:p>
            <a:pPr marL="400050" lvl="1" indent="-166688">
              <a:spcBef>
                <a:spcPts val="600"/>
              </a:spcBef>
            </a:pPr>
            <a:r>
              <a:rPr lang="en-US" dirty="0"/>
              <a:t>Products promote sustainability in the environment</a:t>
            </a:r>
          </a:p>
          <a:p>
            <a:pPr marL="233363" indent="-233363">
              <a:spcBef>
                <a:spcPts val="600"/>
              </a:spcBef>
              <a:buSzPct val="100000"/>
              <a:buFont typeface="+mj-lt"/>
              <a:buAutoNum type="arabicPeriod"/>
            </a:pPr>
            <a:r>
              <a:rPr lang="en-US" dirty="0"/>
              <a:t>Engaging</a:t>
            </a:r>
          </a:p>
          <a:p>
            <a:pPr marL="400050" lvl="1" indent="-166688">
              <a:spcBef>
                <a:spcPts val="600"/>
              </a:spcBef>
            </a:pPr>
            <a:r>
              <a:rPr lang="en-US" dirty="0"/>
              <a:t>High quality</a:t>
            </a:r>
          </a:p>
          <a:p>
            <a:pPr marL="400050" lvl="1" indent="-166688">
              <a:spcBef>
                <a:spcPts val="600"/>
              </a:spcBef>
            </a:pPr>
            <a:r>
              <a:rPr lang="en-US" dirty="0"/>
              <a:t>I wanted to try new things</a:t>
            </a:r>
          </a:p>
          <a:p>
            <a:pPr marL="233363" indent="-233363">
              <a:spcBef>
                <a:spcPts val="600"/>
              </a:spcBef>
              <a:buSzPct val="100000"/>
              <a:buFont typeface="+mj-lt"/>
              <a:buAutoNum type="arabicPeriod"/>
            </a:pPr>
            <a:r>
              <a:rPr lang="en-US" dirty="0"/>
              <a:t>Values Driven</a:t>
            </a:r>
          </a:p>
          <a:p>
            <a:pPr marL="400050" lvl="1" indent="-166688">
              <a:spcBef>
                <a:spcPts val="600"/>
              </a:spcBef>
            </a:pPr>
            <a:r>
              <a:rPr lang="en-US" dirty="0"/>
              <a:t>The brand aligns with my values</a:t>
            </a:r>
          </a:p>
          <a:p>
            <a:pPr marL="400050" lvl="1" indent="-166688">
              <a:spcBef>
                <a:spcPts val="600"/>
              </a:spcBef>
            </a:pPr>
            <a:r>
              <a:rPr lang="en-US" dirty="0"/>
              <a:t>Company’s values appeal to me</a:t>
            </a:r>
          </a:p>
          <a:p>
            <a:pPr marL="400050" lvl="1" indent="-166688">
              <a:spcBef>
                <a:spcPts val="600"/>
              </a:spcBef>
            </a:pPr>
            <a:r>
              <a:rPr lang="en-US" dirty="0">
                <a:latin typeface="BentonSansCond Medium" pitchFamily="2" charset="77"/>
              </a:rPr>
              <a:t>Top attributes: </a:t>
            </a:r>
            <a:r>
              <a:rPr lang="en-US" dirty="0"/>
              <a:t>Purest Organic, Cruelty-Free, Fair Trade and Biodegradable</a:t>
            </a:r>
          </a:p>
        </p:txBody>
      </p:sp>
      <p:sp>
        <p:nvSpPr>
          <p:cNvPr id="4" name="Slide Number Placeholder 3">
            <a:extLst>
              <a:ext uri="{FF2B5EF4-FFF2-40B4-BE49-F238E27FC236}">
                <a16:creationId xmlns:a16="http://schemas.microsoft.com/office/drawing/2014/main" id="{55BC388C-06B0-8541-A3CE-580B11C61340}"/>
              </a:ext>
            </a:extLst>
          </p:cNvPr>
          <p:cNvSpPr>
            <a:spLocks noGrp="1"/>
          </p:cNvSpPr>
          <p:nvPr>
            <p:ph type="sldNum" sz="quarter" idx="14"/>
          </p:nvPr>
        </p:nvSpPr>
        <p:spPr/>
        <p:txBody>
          <a:bodyPr/>
          <a:lstStyle/>
          <a:p>
            <a:fld id="{AD77E083-5E71-43E5-9A1F-1AA7D861D609}" type="slidenum">
              <a:rPr lang="en-US" smtClean="0"/>
              <a:pPr/>
              <a:t>1</a:t>
            </a:fld>
            <a:endParaRPr lang="en-US" dirty="0"/>
          </a:p>
        </p:txBody>
      </p:sp>
      <p:sp>
        <p:nvSpPr>
          <p:cNvPr id="2" name="Title 1">
            <a:extLst>
              <a:ext uri="{FF2B5EF4-FFF2-40B4-BE49-F238E27FC236}">
                <a16:creationId xmlns:a16="http://schemas.microsoft.com/office/drawing/2014/main" id="{083A5ECA-1619-0B46-9DBB-70055861624B}"/>
              </a:ext>
            </a:extLst>
          </p:cNvPr>
          <p:cNvSpPr>
            <a:spLocks noGrp="1"/>
          </p:cNvSpPr>
          <p:nvPr>
            <p:ph type="title"/>
          </p:nvPr>
        </p:nvSpPr>
        <p:spPr/>
        <p:txBody>
          <a:bodyPr>
            <a:normAutofit/>
          </a:bodyPr>
          <a:lstStyle/>
          <a:p>
            <a:r>
              <a:rPr lang="en-US" dirty="0"/>
              <a:t>Dr. Bronner’s customers</a:t>
            </a:r>
          </a:p>
        </p:txBody>
      </p:sp>
      <p:graphicFrame>
        <p:nvGraphicFramePr>
          <p:cNvPr id="8" name="Table 7">
            <a:extLst>
              <a:ext uri="{FF2B5EF4-FFF2-40B4-BE49-F238E27FC236}">
                <a16:creationId xmlns:a16="http://schemas.microsoft.com/office/drawing/2014/main" id="{F6A6B683-06AF-054B-9DD0-114F8A24297B}"/>
              </a:ext>
            </a:extLst>
          </p:cNvPr>
          <p:cNvGraphicFramePr>
            <a:graphicFrameLocks noGrp="1"/>
          </p:cNvGraphicFramePr>
          <p:nvPr>
            <p:extLst>
              <p:ext uri="{D42A27DB-BD31-4B8C-83A1-F6EECF244321}">
                <p14:modId xmlns:p14="http://schemas.microsoft.com/office/powerpoint/2010/main" val="3313613351"/>
              </p:ext>
            </p:extLst>
          </p:nvPr>
        </p:nvGraphicFramePr>
        <p:xfrm>
          <a:off x="6746487" y="903248"/>
          <a:ext cx="4914570" cy="5077400"/>
        </p:xfrm>
        <a:graphic>
          <a:graphicData uri="http://schemas.openxmlformats.org/drawingml/2006/table">
            <a:tbl>
              <a:tblPr firstRow="1" bandRow="1">
                <a:tableStyleId>{93296810-A885-4BE3-A3E7-6D5BEEA58F35}</a:tableStyleId>
              </a:tblPr>
              <a:tblGrid>
                <a:gridCol w="1338145">
                  <a:extLst>
                    <a:ext uri="{9D8B030D-6E8A-4147-A177-3AD203B41FA5}">
                      <a16:colId xmlns:a16="http://schemas.microsoft.com/office/drawing/2014/main" val="20000"/>
                    </a:ext>
                  </a:extLst>
                </a:gridCol>
                <a:gridCol w="1159727">
                  <a:extLst>
                    <a:ext uri="{9D8B030D-6E8A-4147-A177-3AD203B41FA5}">
                      <a16:colId xmlns:a16="http://schemas.microsoft.com/office/drawing/2014/main" val="20001"/>
                    </a:ext>
                  </a:extLst>
                </a:gridCol>
                <a:gridCol w="2416698">
                  <a:extLst>
                    <a:ext uri="{9D8B030D-6E8A-4147-A177-3AD203B41FA5}">
                      <a16:colId xmlns:a16="http://schemas.microsoft.com/office/drawing/2014/main" val="20002"/>
                    </a:ext>
                  </a:extLst>
                </a:gridCol>
              </a:tblGrid>
              <a:tr h="253870">
                <a:tc>
                  <a:txBody>
                    <a:bodyPr/>
                    <a:lstStyle/>
                    <a:p>
                      <a:endParaRPr lang="en-US" sz="1200" spc="70" baseline="0" dirty="0">
                        <a:solidFill>
                          <a:schemeClr val="tx1"/>
                        </a:solidFill>
                        <a:latin typeface="+mj-lt"/>
                      </a:endParaRPr>
                    </a:p>
                  </a:txBody>
                  <a:tcPr marL="41646" marR="41646" marT="20823" marB="20823" anchor="ctr">
                    <a:lnL w="12700" cmpd="sng">
                      <a:noFill/>
                    </a:lnL>
                    <a:lnR w="635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spc="70" baseline="0" dirty="0">
                          <a:solidFill>
                            <a:schemeClr val="tx1"/>
                          </a:solidFill>
                          <a:latin typeface="+mj-lt"/>
                        </a:rPr>
                        <a:t>TOTAL GEN POP</a:t>
                      </a:r>
                      <a:r>
                        <a:rPr lang="en-US" sz="1200" spc="70" baseline="30000" dirty="0">
                          <a:solidFill>
                            <a:schemeClr val="tx1"/>
                          </a:solidFill>
                          <a:latin typeface="+mj-lt"/>
                        </a:rPr>
                        <a:t>*</a:t>
                      </a:r>
                    </a:p>
                  </a:txBody>
                  <a:tcPr marL="41646" marR="41646" marT="20823" marB="2082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spc="70" baseline="0" dirty="0">
                          <a:solidFill>
                            <a:schemeClr val="tx1"/>
                          </a:solidFill>
                          <a:latin typeface="+mj-lt"/>
                        </a:rPr>
                        <a:t>DR. BRONNER’S PY USERS: SURVEY</a:t>
                      </a:r>
                      <a:r>
                        <a:rPr lang="en-US" sz="1200" spc="70" baseline="30000" dirty="0">
                          <a:solidFill>
                            <a:schemeClr val="tx1"/>
                          </a:solidFill>
                          <a:latin typeface="+mj-lt"/>
                        </a:rPr>
                        <a:t>*</a:t>
                      </a:r>
                    </a:p>
                  </a:txBody>
                  <a:tcPr marL="41646" marR="41646" marT="20823" marB="2082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3870">
                <a:tc>
                  <a:txBody>
                    <a:bodyPr/>
                    <a:lstStyle/>
                    <a:p>
                      <a:pPr algn="ctr" fontAlgn="t"/>
                      <a:r>
                        <a:rPr lang="en-US" sz="1100" u="none" strike="noStrike" dirty="0">
                          <a:solidFill>
                            <a:schemeClr val="tx1"/>
                          </a:solidFill>
                          <a:effectLst/>
                        </a:rPr>
                        <a:t>Sample size</a:t>
                      </a:r>
                      <a:endParaRPr lang="en-US" sz="1100" b="1" i="0" u="none" strike="noStrike" dirty="0">
                        <a:solidFill>
                          <a:schemeClr val="tx1"/>
                        </a:solidFill>
                        <a:effectLst/>
                        <a:latin typeface="+mn-lt"/>
                      </a:endParaRPr>
                    </a:p>
                  </a:txBody>
                  <a:tcPr marL="7620" marR="7620" marT="7620" marB="0" anchor="ctr">
                    <a:lnL w="12700" cmpd="sng">
                      <a:noFill/>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3,007</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184</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3870">
                <a:tc>
                  <a:txBody>
                    <a:bodyPr/>
                    <a:lstStyle/>
                    <a:p>
                      <a:pPr algn="ctr" fontAlgn="t"/>
                      <a:r>
                        <a:rPr lang="en-US" sz="1100" u="none" strike="noStrike" dirty="0">
                          <a:solidFill>
                            <a:schemeClr val="tx1"/>
                          </a:solidFill>
                          <a:effectLst/>
                        </a:rPr>
                        <a:t>Male</a:t>
                      </a:r>
                      <a:endParaRPr lang="en-US" sz="1100" b="0" i="0" u="none" strike="noStrike" dirty="0">
                        <a:solidFill>
                          <a:schemeClr val="tx1"/>
                        </a:solidFill>
                        <a:effectLst/>
                        <a:latin typeface="+mn-lt"/>
                      </a:endParaRP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48%</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52%</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3870">
                <a:tc>
                  <a:txBody>
                    <a:bodyPr/>
                    <a:lstStyle/>
                    <a:p>
                      <a:pPr algn="ctr" fontAlgn="t"/>
                      <a:r>
                        <a:rPr lang="en-US" sz="1100" u="none" strike="noStrike" dirty="0">
                          <a:solidFill>
                            <a:schemeClr val="tx1"/>
                          </a:solidFill>
                          <a:effectLst/>
                        </a:rPr>
                        <a:t>Female</a:t>
                      </a:r>
                      <a:endParaRPr lang="en-US" sz="1100" b="0" i="0" u="none" strike="noStrike" dirty="0">
                        <a:solidFill>
                          <a:schemeClr val="tx1"/>
                        </a:solidFill>
                        <a:effectLst/>
                        <a:latin typeface="+mn-lt"/>
                      </a:endParaRP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52%</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48%</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3870">
                <a:tc>
                  <a:txBody>
                    <a:bodyPr/>
                    <a:lstStyle/>
                    <a:p>
                      <a:pPr algn="ctr" fontAlgn="t"/>
                      <a:r>
                        <a:rPr lang="en-US" sz="1100" b="0" i="0" u="none" strike="noStrike" dirty="0">
                          <a:solidFill>
                            <a:schemeClr val="bg1"/>
                          </a:solidFill>
                          <a:effectLst/>
                          <a:latin typeface="BentonSansCond Medium" pitchFamily="2" charset="77"/>
                        </a:rPr>
                        <a:t>18-39 (net)</a:t>
                      </a: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i="0" u="none" strike="noStrike" dirty="0">
                          <a:solidFill>
                            <a:schemeClr val="bg1"/>
                          </a:solidFill>
                          <a:effectLst/>
                          <a:latin typeface="BentonSansCond Medium" pitchFamily="2" charset="77"/>
                        </a:rPr>
                        <a:t>38%</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i="0" u="none" strike="noStrike" dirty="0">
                          <a:solidFill>
                            <a:schemeClr val="bg1"/>
                          </a:solidFill>
                          <a:effectLst/>
                          <a:latin typeface="BentonSansCond Medium" pitchFamily="2" charset="77"/>
                        </a:rPr>
                        <a:t>58%</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253870">
                <a:tc>
                  <a:txBody>
                    <a:bodyPr/>
                    <a:lstStyle/>
                    <a:p>
                      <a:pPr algn="ctr" fontAlgn="t"/>
                      <a:r>
                        <a:rPr lang="en-US" sz="1100" b="0" i="0" u="none" strike="noStrike" dirty="0">
                          <a:solidFill>
                            <a:schemeClr val="tx1"/>
                          </a:solidFill>
                          <a:effectLst/>
                          <a:latin typeface="BentonSansCond Medium" pitchFamily="2" charset="77"/>
                        </a:rPr>
                        <a:t>18-29</a:t>
                      </a: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21%</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26%</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3870">
                <a:tc>
                  <a:txBody>
                    <a:bodyPr/>
                    <a:lstStyle/>
                    <a:p>
                      <a:pPr algn="ctr" fontAlgn="t"/>
                      <a:r>
                        <a:rPr lang="en-US" sz="1100" b="0" i="0" u="none" strike="noStrike" dirty="0">
                          <a:solidFill>
                            <a:schemeClr val="tx1"/>
                          </a:solidFill>
                          <a:effectLst/>
                          <a:latin typeface="BentonSansCond Medium" pitchFamily="2" charset="77"/>
                        </a:rPr>
                        <a:t>30-39</a:t>
                      </a: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17%</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32%</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3870">
                <a:tc>
                  <a:txBody>
                    <a:bodyPr/>
                    <a:lstStyle/>
                    <a:p>
                      <a:pPr algn="ctr" fontAlgn="t"/>
                      <a:r>
                        <a:rPr lang="en-US" sz="1100" b="0" i="0" u="none" strike="noStrike" dirty="0">
                          <a:solidFill>
                            <a:schemeClr val="tx1"/>
                          </a:solidFill>
                          <a:effectLst/>
                          <a:latin typeface="BentonSansCond Medium" pitchFamily="2" charset="77"/>
                        </a:rPr>
                        <a:t>40-49</a:t>
                      </a: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16%</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21%</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3870">
                <a:tc>
                  <a:txBody>
                    <a:bodyPr/>
                    <a:lstStyle/>
                    <a:p>
                      <a:pPr algn="ctr" fontAlgn="t"/>
                      <a:r>
                        <a:rPr lang="en-US" sz="1100" u="none" strike="noStrike" dirty="0">
                          <a:solidFill>
                            <a:schemeClr val="tx1"/>
                          </a:solidFill>
                          <a:effectLst/>
                        </a:rPr>
                        <a:t>50-64</a:t>
                      </a:r>
                      <a:endParaRPr lang="en-US" sz="1100" b="0" i="0" u="none" strike="noStrike" dirty="0">
                        <a:solidFill>
                          <a:schemeClr val="tx1"/>
                        </a:solidFill>
                        <a:effectLst/>
                        <a:latin typeface="+mn-lt"/>
                      </a:endParaRP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26%</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15%</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3870">
                <a:tc>
                  <a:txBody>
                    <a:bodyPr/>
                    <a:lstStyle/>
                    <a:p>
                      <a:pPr algn="ctr" fontAlgn="t"/>
                      <a:r>
                        <a:rPr lang="en-US" sz="1100" u="none" strike="noStrike" dirty="0">
                          <a:solidFill>
                            <a:schemeClr val="tx1"/>
                          </a:solidFill>
                          <a:effectLst/>
                        </a:rPr>
                        <a:t>65+</a:t>
                      </a:r>
                      <a:endParaRPr lang="en-US" sz="1100" b="0" i="0" u="none" strike="noStrike" dirty="0">
                        <a:solidFill>
                          <a:schemeClr val="tx1"/>
                        </a:solidFill>
                        <a:effectLst/>
                        <a:latin typeface="+mn-lt"/>
                      </a:endParaRP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20%</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6%</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3870">
                <a:tc>
                  <a:txBody>
                    <a:bodyPr/>
                    <a:lstStyle/>
                    <a:p>
                      <a:pPr algn="ctr" fontAlgn="t"/>
                      <a:r>
                        <a:rPr lang="en-US" sz="1100" b="0" u="none" strike="noStrike" dirty="0">
                          <a:solidFill>
                            <a:schemeClr val="tx1"/>
                          </a:solidFill>
                          <a:effectLst/>
                        </a:rPr>
                        <a:t>Median Income</a:t>
                      </a:r>
                      <a:endParaRPr lang="en-US" sz="1100" b="0" i="0" u="none" strike="noStrike" dirty="0">
                        <a:solidFill>
                          <a:schemeClr val="tx1"/>
                        </a:solidFill>
                        <a:effectLst/>
                        <a:latin typeface="+mn-lt"/>
                      </a:endParaRP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$72K</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$105.2K</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3870">
                <a:tc>
                  <a:txBody>
                    <a:bodyPr/>
                    <a:lstStyle/>
                    <a:p>
                      <a:pPr algn="ctr" fontAlgn="t"/>
                      <a:r>
                        <a:rPr lang="en-US" sz="1100" b="0" i="0" u="none" strike="noStrike" dirty="0">
                          <a:solidFill>
                            <a:schemeClr val="bg1"/>
                          </a:solidFill>
                          <a:effectLst/>
                          <a:latin typeface="BentonSansCond Medium" pitchFamily="2" charset="77"/>
                        </a:rPr>
                        <a:t>Children in HH</a:t>
                      </a: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u="none" strike="noStrike" dirty="0">
                          <a:solidFill>
                            <a:schemeClr val="bg1"/>
                          </a:solidFill>
                          <a:effectLst/>
                        </a:rPr>
                        <a:t>34%</a:t>
                      </a:r>
                      <a:endParaRPr lang="en-US" sz="1100" b="0" i="0" u="none" strike="noStrike" dirty="0">
                        <a:solidFill>
                          <a:schemeClr val="bg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i="0" u="none" strike="noStrike" dirty="0">
                          <a:solidFill>
                            <a:schemeClr val="bg1"/>
                          </a:solidFill>
                          <a:effectLst/>
                          <a:latin typeface="BentonSansCond Medium" pitchFamily="2" charset="77"/>
                        </a:rPr>
                        <a:t>53%</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1"/>
                  </a:ext>
                </a:extLst>
              </a:tr>
              <a:tr h="253870">
                <a:tc>
                  <a:txBody>
                    <a:bodyPr/>
                    <a:lstStyle/>
                    <a:p>
                      <a:pPr algn="ctr" fontAlgn="t"/>
                      <a:r>
                        <a:rPr lang="en-US" sz="1100" u="none" strike="noStrike" dirty="0">
                          <a:solidFill>
                            <a:schemeClr val="bg1"/>
                          </a:solidFill>
                          <a:effectLst/>
                        </a:rPr>
                        <a:t>College Grad+</a:t>
                      </a:r>
                      <a:endParaRPr lang="en-US" sz="1100" b="0" i="0" u="none" strike="noStrike" dirty="0">
                        <a:solidFill>
                          <a:schemeClr val="bg1"/>
                        </a:solidFill>
                        <a:effectLst/>
                        <a:latin typeface="+mn-lt"/>
                      </a:endParaRP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u="none" strike="noStrike" dirty="0">
                          <a:solidFill>
                            <a:schemeClr val="bg1"/>
                          </a:solidFill>
                          <a:effectLst/>
                        </a:rPr>
                        <a:t>32%</a:t>
                      </a:r>
                      <a:endParaRPr lang="en-US" sz="1100" b="0" i="0" u="none" strike="noStrike" dirty="0">
                        <a:solidFill>
                          <a:schemeClr val="bg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i="0" u="none" strike="noStrike" dirty="0">
                          <a:solidFill>
                            <a:schemeClr val="bg1"/>
                          </a:solidFill>
                          <a:effectLst/>
                          <a:latin typeface="BentonSansCond Medium" pitchFamily="2" charset="77"/>
                        </a:rPr>
                        <a:t>54%</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2"/>
                  </a:ext>
                </a:extLst>
              </a:tr>
              <a:tr h="253870">
                <a:tc>
                  <a:txBody>
                    <a:bodyPr/>
                    <a:lstStyle/>
                    <a:p>
                      <a:pPr algn="ctr" fontAlgn="t"/>
                      <a:r>
                        <a:rPr lang="en-US" sz="1100" b="0" i="0" u="none" strike="noStrike" dirty="0">
                          <a:solidFill>
                            <a:schemeClr val="bg1"/>
                          </a:solidFill>
                          <a:effectLst/>
                          <a:latin typeface="BentonSansCond Medium" pitchFamily="2" charset="77"/>
                        </a:rPr>
                        <a:t>Hispanic</a:t>
                      </a: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u="none" strike="noStrike" dirty="0">
                          <a:solidFill>
                            <a:schemeClr val="bg1"/>
                          </a:solidFill>
                          <a:effectLst/>
                        </a:rPr>
                        <a:t>16%</a:t>
                      </a:r>
                      <a:endParaRPr lang="en-US" sz="1100" b="0" i="0" u="none" strike="noStrike" dirty="0">
                        <a:solidFill>
                          <a:schemeClr val="bg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u="none" strike="noStrike" dirty="0">
                          <a:solidFill>
                            <a:schemeClr val="bg1"/>
                          </a:solidFill>
                          <a:effectLst/>
                        </a:rPr>
                        <a:t>21%</a:t>
                      </a:r>
                      <a:endParaRPr lang="en-US" sz="1100" b="0" i="0" u="none" strike="noStrike" dirty="0">
                        <a:solidFill>
                          <a:schemeClr val="bg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3"/>
                  </a:ext>
                </a:extLst>
              </a:tr>
              <a:tr h="253870">
                <a:tc>
                  <a:txBody>
                    <a:bodyPr/>
                    <a:lstStyle/>
                    <a:p>
                      <a:pPr algn="ctr" fontAlgn="t"/>
                      <a:r>
                        <a:rPr lang="en-US" sz="1100" b="0" i="0" u="none" strike="noStrike" dirty="0">
                          <a:solidFill>
                            <a:schemeClr val="tx1"/>
                          </a:solidFill>
                          <a:effectLst/>
                          <a:latin typeface="BentonSansCond Medium" pitchFamily="2" charset="77"/>
                        </a:rPr>
                        <a:t>African American</a:t>
                      </a: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13%</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17%</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3870">
                <a:tc>
                  <a:txBody>
                    <a:bodyPr/>
                    <a:lstStyle/>
                    <a:p>
                      <a:pPr algn="ctr" fontAlgn="t"/>
                      <a:r>
                        <a:rPr lang="en-US" sz="1100" b="0" i="0" u="none" strike="noStrike" dirty="0">
                          <a:solidFill>
                            <a:schemeClr val="bg1"/>
                          </a:solidFill>
                          <a:effectLst/>
                          <a:latin typeface="BentonSansCond Medium" pitchFamily="2" charset="77"/>
                        </a:rPr>
                        <a:t>LOHAS®</a:t>
                      </a:r>
                    </a:p>
                  </a:txBody>
                  <a:tcPr marL="7620" marR="7620" marT="762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u="none" strike="noStrike" dirty="0">
                          <a:solidFill>
                            <a:schemeClr val="bg1"/>
                          </a:solidFill>
                          <a:effectLst/>
                        </a:rPr>
                        <a:t>15%</a:t>
                      </a:r>
                      <a:endParaRPr lang="en-US" sz="1100" b="0" i="0" u="none" strike="noStrike" dirty="0">
                        <a:solidFill>
                          <a:schemeClr val="bg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100" b="0" i="0" u="none" strike="noStrike" dirty="0">
                          <a:solidFill>
                            <a:schemeClr val="bg1"/>
                          </a:solidFill>
                          <a:effectLst/>
                          <a:latin typeface="BentonSansCond Medium" pitchFamily="2" charset="77"/>
                        </a:rPr>
                        <a:t>23%</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5"/>
                  </a:ext>
                </a:extLst>
              </a:tr>
              <a:tr h="253870">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100" u="none" strike="noStrike" cap="all" baseline="0" dirty="0">
                          <a:solidFill>
                            <a:schemeClr val="tx1"/>
                          </a:solidFill>
                          <a:effectLst/>
                        </a:rPr>
                        <a:t>Naturalites</a:t>
                      </a:r>
                      <a:r>
                        <a:rPr lang="en-US" sz="1100" u="none" strike="noStrike" dirty="0">
                          <a:solidFill>
                            <a:schemeClr val="tx1"/>
                          </a:solidFill>
                          <a:effectLst/>
                        </a:rPr>
                        <a:t>®</a:t>
                      </a:r>
                      <a:endParaRPr lang="en-US" sz="1100" b="0" i="0" u="none" strike="noStrike" dirty="0">
                        <a:solidFill>
                          <a:schemeClr val="tx1"/>
                        </a:solidFill>
                        <a:effectLst/>
                        <a:latin typeface="+mn-lt"/>
                      </a:endParaRP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21%</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17%</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53870">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100" u="none" strike="noStrike" cap="all" baseline="0" dirty="0">
                          <a:solidFill>
                            <a:schemeClr val="tx1"/>
                          </a:solidFill>
                          <a:effectLst/>
                        </a:rPr>
                        <a:t>Drifters</a:t>
                      </a:r>
                      <a:r>
                        <a:rPr lang="en-US" sz="1100" u="none" strike="noStrike" dirty="0">
                          <a:solidFill>
                            <a:schemeClr val="tx1"/>
                          </a:solidFill>
                          <a:effectLst/>
                        </a:rPr>
                        <a:t>®</a:t>
                      </a:r>
                      <a:endParaRPr lang="en-US" sz="1100" b="0" i="0" u="none" strike="noStrike" dirty="0">
                        <a:solidFill>
                          <a:schemeClr val="tx1"/>
                        </a:solidFill>
                        <a:effectLst/>
                        <a:latin typeface="+mn-lt"/>
                      </a:endParaRP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29%</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20%</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53870">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100" b="0" i="0" u="none" strike="noStrike" cap="all" baseline="0" dirty="0">
                          <a:solidFill>
                            <a:schemeClr val="tx1"/>
                          </a:solidFill>
                          <a:effectLst/>
                          <a:latin typeface="BentonSansCond Medium" pitchFamily="2" charset="77"/>
                        </a:rPr>
                        <a:t>Conventionals</a:t>
                      </a:r>
                      <a:r>
                        <a:rPr lang="en-US" sz="1100" b="0" i="0" u="none" strike="noStrike" dirty="0">
                          <a:solidFill>
                            <a:schemeClr val="tx1"/>
                          </a:solidFill>
                          <a:effectLst/>
                          <a:latin typeface="BentonSansCond Medium" pitchFamily="2" charset="77"/>
                        </a:rPr>
                        <a:t>®</a:t>
                      </a: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16%</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b="0" i="0" u="none" strike="noStrike" dirty="0">
                          <a:solidFill>
                            <a:schemeClr val="tx1"/>
                          </a:solidFill>
                          <a:effectLst/>
                          <a:latin typeface="BentonSansCond Medium" pitchFamily="2" charset="77"/>
                        </a:rPr>
                        <a:t>31%</a:t>
                      </a: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53870">
                <a:tc>
                  <a:txBody>
                    <a:bodyPr/>
                    <a:lstStyle/>
                    <a:p>
                      <a:pPr marL="0" marR="0" lvl="0" indent="0" algn="ctr" defTabSz="914400" eaLnBrk="1" fontAlgn="t" latinLnBrk="0" hangingPunct="1">
                        <a:lnSpc>
                          <a:spcPct val="100000"/>
                        </a:lnSpc>
                        <a:spcBef>
                          <a:spcPts val="0"/>
                        </a:spcBef>
                        <a:spcAft>
                          <a:spcPts val="0"/>
                        </a:spcAft>
                        <a:buClrTx/>
                        <a:buSzTx/>
                        <a:buFontTx/>
                        <a:buNone/>
                        <a:tabLst/>
                        <a:defRPr/>
                      </a:pPr>
                      <a:r>
                        <a:rPr lang="en-US" sz="1100" u="none" strike="noStrike" cap="all" baseline="0" dirty="0">
                          <a:solidFill>
                            <a:schemeClr val="tx1"/>
                          </a:solidFill>
                          <a:effectLst/>
                        </a:rPr>
                        <a:t>Unconcerneds</a:t>
                      </a:r>
                      <a:r>
                        <a:rPr lang="en-US" sz="1100" u="none" strike="noStrike" dirty="0">
                          <a:solidFill>
                            <a:schemeClr val="tx1"/>
                          </a:solidFill>
                          <a:effectLst/>
                        </a:rPr>
                        <a:t>®</a:t>
                      </a:r>
                      <a:endParaRPr lang="en-US" sz="1100" b="0" i="0" u="none" strike="noStrike" dirty="0">
                        <a:solidFill>
                          <a:schemeClr val="tx1"/>
                        </a:solidFill>
                        <a:effectLst/>
                        <a:latin typeface="+mn-lt"/>
                      </a:endParaRPr>
                    </a:p>
                  </a:txBody>
                  <a:tcPr marL="6350" marR="6350" marT="635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18%</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t"/>
                      <a:r>
                        <a:rPr lang="en-US" sz="1100" b="0" u="none" strike="noStrike" dirty="0">
                          <a:solidFill>
                            <a:schemeClr val="tx1"/>
                          </a:solidFill>
                          <a:effectLst/>
                        </a:rPr>
                        <a:t>10%</a:t>
                      </a:r>
                      <a:endParaRPr lang="en-US" sz="1100" b="0" i="0" u="none" strike="noStrike" dirty="0">
                        <a:solidFill>
                          <a:schemeClr val="tx1"/>
                        </a:solidFill>
                        <a:effectLst/>
                        <a:latin typeface="+mn-lt"/>
                      </a:endParaRPr>
                    </a:p>
                  </a:txBody>
                  <a:tcPr marL="6350" marR="6350" marT="635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9" name="Footer Placeholder 8">
            <a:extLst>
              <a:ext uri="{FF2B5EF4-FFF2-40B4-BE49-F238E27FC236}">
                <a16:creationId xmlns:a16="http://schemas.microsoft.com/office/drawing/2014/main" id="{315072D1-6214-B541-9286-3505FD59DAAE}"/>
              </a:ext>
            </a:extLst>
          </p:cNvPr>
          <p:cNvSpPr>
            <a:spLocks noGrp="1"/>
          </p:cNvSpPr>
          <p:nvPr>
            <p:ph type="ftr" sz="quarter" idx="13"/>
          </p:nvPr>
        </p:nvSpPr>
        <p:spPr>
          <a:xfrm>
            <a:off x="1689921" y="6223394"/>
            <a:ext cx="8812159" cy="498081"/>
          </a:xfrm>
        </p:spPr>
        <p:txBody>
          <a:bodyPr/>
          <a:lstStyle/>
          <a:p>
            <a:pPr>
              <a:lnSpc>
                <a:spcPts val="1600"/>
              </a:lnSpc>
            </a:pPr>
            <a:r>
              <a:rPr lang="en-US" baseline="30000" dirty="0"/>
              <a:t>*</a:t>
            </a:r>
            <a:r>
              <a:rPr lang="en-US" dirty="0"/>
              <a:t>2018 Brand Attitude &amp; Usage Study among N=3000, GP Consumers, Conducted for Dr. Bronner’s by NMI</a:t>
            </a:r>
          </a:p>
          <a:p>
            <a:pPr>
              <a:lnSpc>
                <a:spcPts val="1600"/>
              </a:lnSpc>
            </a:pPr>
            <a:r>
              <a:rPr lang="en-US" baseline="30000" dirty="0"/>
              <a:t>**</a:t>
            </a:r>
            <a:r>
              <a:rPr lang="en-US" dirty="0"/>
              <a:t>2018 </a:t>
            </a:r>
            <a:r>
              <a:rPr lang="en-US" dirty="0">
                <a:solidFill>
                  <a:srgbClr val="AEABAB"/>
                </a:solidFill>
              </a:rPr>
              <a:t>NMI’s Proprietary </a:t>
            </a:r>
            <a:r>
              <a:rPr lang="en-US" dirty="0"/>
              <a:t>Sustainable Consumer Trends Database</a:t>
            </a:r>
            <a:r>
              <a:rPr lang="en-US" baseline="30000" dirty="0"/>
              <a:t>®</a:t>
            </a:r>
          </a:p>
        </p:txBody>
      </p:sp>
    </p:spTree>
    <p:extLst>
      <p:ext uri="{BB962C8B-B14F-4D97-AF65-F5344CB8AC3E}">
        <p14:creationId xmlns:p14="http://schemas.microsoft.com/office/powerpoint/2010/main" val="352990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79EA9-262B-6045-8B46-DD671DCBFEF6}"/>
              </a:ext>
            </a:extLst>
          </p:cNvPr>
          <p:cNvSpPr>
            <a:spLocks noGrp="1"/>
          </p:cNvSpPr>
          <p:nvPr>
            <p:ph type="sldNum" sz="quarter" idx="13"/>
          </p:nvPr>
        </p:nvSpPr>
        <p:spPr/>
        <p:txBody>
          <a:bodyPr/>
          <a:lstStyle/>
          <a:p>
            <a:fld id="{AD77E083-5E71-43E5-9A1F-1AA7D861D609}" type="slidenum">
              <a:rPr lang="en-US" smtClean="0"/>
              <a:pPr/>
              <a:t>2</a:t>
            </a:fld>
            <a:endParaRPr lang="en-US" dirty="0"/>
          </a:p>
        </p:txBody>
      </p:sp>
      <p:sp>
        <p:nvSpPr>
          <p:cNvPr id="6" name="Title 5">
            <a:extLst>
              <a:ext uri="{FF2B5EF4-FFF2-40B4-BE49-F238E27FC236}">
                <a16:creationId xmlns:a16="http://schemas.microsoft.com/office/drawing/2014/main" id="{8B16F3D9-C37A-314E-AD7A-5C4BDE8ADFF1}"/>
              </a:ext>
            </a:extLst>
          </p:cNvPr>
          <p:cNvSpPr>
            <a:spLocks noGrp="1"/>
          </p:cNvSpPr>
          <p:nvPr>
            <p:ph type="title"/>
          </p:nvPr>
        </p:nvSpPr>
        <p:spPr/>
        <p:txBody>
          <a:bodyPr/>
          <a:lstStyle/>
          <a:p>
            <a:r>
              <a:rPr lang="en-US" dirty="0"/>
              <a:t>Dr. Bronner’s social media community size</a:t>
            </a:r>
          </a:p>
        </p:txBody>
      </p:sp>
      <p:grpSp>
        <p:nvGrpSpPr>
          <p:cNvPr id="18" name="Group 17">
            <a:extLst>
              <a:ext uri="{FF2B5EF4-FFF2-40B4-BE49-F238E27FC236}">
                <a16:creationId xmlns:a16="http://schemas.microsoft.com/office/drawing/2014/main" id="{9E6EB6A1-3D56-314D-A5BA-25740F23E681}"/>
              </a:ext>
            </a:extLst>
          </p:cNvPr>
          <p:cNvGrpSpPr/>
          <p:nvPr/>
        </p:nvGrpSpPr>
        <p:grpSpPr>
          <a:xfrm>
            <a:off x="1126148" y="2324710"/>
            <a:ext cx="9939704" cy="1143000"/>
            <a:chOff x="907073" y="2324710"/>
            <a:chExt cx="9939704" cy="1143000"/>
          </a:xfrm>
        </p:grpSpPr>
        <p:pic>
          <p:nvPicPr>
            <p:cNvPr id="11" name="Picture 10">
              <a:extLst>
                <a:ext uri="{FF2B5EF4-FFF2-40B4-BE49-F238E27FC236}">
                  <a16:creationId xmlns:a16="http://schemas.microsoft.com/office/drawing/2014/main" id="{24E8ACB9-449C-884E-BE2C-BD56545C1FE6}"/>
                </a:ext>
              </a:extLst>
            </p:cNvPr>
            <p:cNvPicPr>
              <a:picLocks noChangeAspect="1"/>
            </p:cNvPicPr>
            <p:nvPr/>
          </p:nvPicPr>
          <p:blipFill>
            <a:blip r:embed="rId2"/>
            <a:stretch>
              <a:fillRect/>
            </a:stretch>
          </p:blipFill>
          <p:spPr>
            <a:xfrm>
              <a:off x="907073" y="2324710"/>
              <a:ext cx="1143000" cy="1143000"/>
            </a:xfrm>
            <a:prstGeom prst="rect">
              <a:avLst/>
            </a:prstGeom>
          </p:spPr>
        </p:pic>
        <p:pic>
          <p:nvPicPr>
            <p:cNvPr id="12" name="Picture 11">
              <a:extLst>
                <a:ext uri="{FF2B5EF4-FFF2-40B4-BE49-F238E27FC236}">
                  <a16:creationId xmlns:a16="http://schemas.microsoft.com/office/drawing/2014/main" id="{7EFE95E4-AF01-8740-AB95-E3D1D5BD3E3D}"/>
                </a:ext>
              </a:extLst>
            </p:cNvPr>
            <p:cNvPicPr>
              <a:picLocks noChangeAspect="1"/>
            </p:cNvPicPr>
            <p:nvPr/>
          </p:nvPicPr>
          <p:blipFill>
            <a:blip r:embed="rId3"/>
            <a:stretch>
              <a:fillRect/>
            </a:stretch>
          </p:blipFill>
          <p:spPr>
            <a:xfrm>
              <a:off x="3100534" y="2324710"/>
              <a:ext cx="1165860" cy="1143000"/>
            </a:xfrm>
            <a:prstGeom prst="rect">
              <a:avLst/>
            </a:prstGeom>
          </p:spPr>
        </p:pic>
        <p:pic>
          <p:nvPicPr>
            <p:cNvPr id="13" name="Picture 12">
              <a:extLst>
                <a:ext uri="{FF2B5EF4-FFF2-40B4-BE49-F238E27FC236}">
                  <a16:creationId xmlns:a16="http://schemas.microsoft.com/office/drawing/2014/main" id="{46BD2727-949D-A846-B530-93AFF10D6A14}"/>
                </a:ext>
              </a:extLst>
            </p:cNvPr>
            <p:cNvPicPr>
              <a:picLocks noChangeAspect="1"/>
            </p:cNvPicPr>
            <p:nvPr/>
          </p:nvPicPr>
          <p:blipFill>
            <a:blip r:embed="rId4"/>
            <a:stretch>
              <a:fillRect/>
            </a:stretch>
          </p:blipFill>
          <p:spPr>
            <a:xfrm>
              <a:off x="5316855" y="2324710"/>
              <a:ext cx="1143000" cy="1143000"/>
            </a:xfrm>
            <a:prstGeom prst="rect">
              <a:avLst/>
            </a:prstGeom>
          </p:spPr>
        </p:pic>
        <p:pic>
          <p:nvPicPr>
            <p:cNvPr id="14" name="Picture 13">
              <a:extLst>
                <a:ext uri="{FF2B5EF4-FFF2-40B4-BE49-F238E27FC236}">
                  <a16:creationId xmlns:a16="http://schemas.microsoft.com/office/drawing/2014/main" id="{A17AFAFC-BE06-5B4B-8AF3-5B8A4920BD8C}"/>
                </a:ext>
              </a:extLst>
            </p:cNvPr>
            <p:cNvPicPr>
              <a:picLocks noChangeAspect="1"/>
            </p:cNvPicPr>
            <p:nvPr/>
          </p:nvPicPr>
          <p:blipFill>
            <a:blip r:embed="rId5"/>
            <a:stretch>
              <a:fillRect/>
            </a:stretch>
          </p:blipFill>
          <p:spPr>
            <a:xfrm>
              <a:off x="9703777" y="2324710"/>
              <a:ext cx="1143000" cy="1143000"/>
            </a:xfrm>
            <a:prstGeom prst="rect">
              <a:avLst/>
            </a:prstGeom>
          </p:spPr>
        </p:pic>
        <p:pic>
          <p:nvPicPr>
            <p:cNvPr id="16" name="Picture 15">
              <a:extLst>
                <a:ext uri="{FF2B5EF4-FFF2-40B4-BE49-F238E27FC236}">
                  <a16:creationId xmlns:a16="http://schemas.microsoft.com/office/drawing/2014/main" id="{B7B131F7-7DB2-AB4D-8795-1C14021D5E9B}"/>
                </a:ext>
              </a:extLst>
            </p:cNvPr>
            <p:cNvPicPr>
              <a:picLocks noChangeAspect="1"/>
            </p:cNvPicPr>
            <p:nvPr/>
          </p:nvPicPr>
          <p:blipFill>
            <a:blip r:embed="rId6"/>
            <a:stretch>
              <a:fillRect/>
            </a:stretch>
          </p:blipFill>
          <p:spPr>
            <a:xfrm>
              <a:off x="7510316" y="2324710"/>
              <a:ext cx="1143000" cy="1143000"/>
            </a:xfrm>
            <a:prstGeom prst="rect">
              <a:avLst/>
            </a:prstGeom>
          </p:spPr>
        </p:pic>
      </p:grpSp>
      <p:graphicFrame>
        <p:nvGraphicFramePr>
          <p:cNvPr id="17" name="Table 16">
            <a:extLst>
              <a:ext uri="{FF2B5EF4-FFF2-40B4-BE49-F238E27FC236}">
                <a16:creationId xmlns:a16="http://schemas.microsoft.com/office/drawing/2014/main" id="{663C2FF3-B955-0645-893E-E7EB49BBADD1}"/>
              </a:ext>
            </a:extLst>
          </p:cNvPr>
          <p:cNvGraphicFramePr>
            <a:graphicFrameLocks noGrp="1"/>
          </p:cNvGraphicFramePr>
          <p:nvPr/>
        </p:nvGraphicFramePr>
        <p:xfrm>
          <a:off x="581758" y="3603543"/>
          <a:ext cx="11028485" cy="826110"/>
        </p:xfrm>
        <a:graphic>
          <a:graphicData uri="http://schemas.openxmlformats.org/drawingml/2006/table">
            <a:tbl>
              <a:tblPr firstRow="1" bandRow="1">
                <a:tableStyleId>{5C22544A-7EE6-4342-B048-85BDC9FD1C3A}</a:tableStyleId>
              </a:tblPr>
              <a:tblGrid>
                <a:gridCol w="2205697">
                  <a:extLst>
                    <a:ext uri="{9D8B030D-6E8A-4147-A177-3AD203B41FA5}">
                      <a16:colId xmlns:a16="http://schemas.microsoft.com/office/drawing/2014/main" val="256928817"/>
                    </a:ext>
                  </a:extLst>
                </a:gridCol>
                <a:gridCol w="2205697">
                  <a:extLst>
                    <a:ext uri="{9D8B030D-6E8A-4147-A177-3AD203B41FA5}">
                      <a16:colId xmlns:a16="http://schemas.microsoft.com/office/drawing/2014/main" val="1320169303"/>
                    </a:ext>
                  </a:extLst>
                </a:gridCol>
                <a:gridCol w="2205697">
                  <a:extLst>
                    <a:ext uri="{9D8B030D-6E8A-4147-A177-3AD203B41FA5}">
                      <a16:colId xmlns:a16="http://schemas.microsoft.com/office/drawing/2014/main" val="1835024254"/>
                    </a:ext>
                  </a:extLst>
                </a:gridCol>
                <a:gridCol w="2205697">
                  <a:extLst>
                    <a:ext uri="{9D8B030D-6E8A-4147-A177-3AD203B41FA5}">
                      <a16:colId xmlns:a16="http://schemas.microsoft.com/office/drawing/2014/main" val="535661143"/>
                    </a:ext>
                  </a:extLst>
                </a:gridCol>
                <a:gridCol w="2205697">
                  <a:extLst>
                    <a:ext uri="{9D8B030D-6E8A-4147-A177-3AD203B41FA5}">
                      <a16:colId xmlns:a16="http://schemas.microsoft.com/office/drawing/2014/main" val="651660354"/>
                    </a:ext>
                  </a:extLst>
                </a:gridCol>
              </a:tblGrid>
              <a:tr h="417170">
                <a:tc>
                  <a:txBody>
                    <a:bodyPr/>
                    <a:lstStyle/>
                    <a:p>
                      <a:pPr algn="ctr">
                        <a:lnSpc>
                          <a:spcPts val="2500"/>
                        </a:lnSpc>
                      </a:pPr>
                      <a:r>
                        <a:rPr lang="en-US" sz="1800" b="0" i="0" dirty="0">
                          <a:solidFill>
                            <a:schemeClr val="tx1"/>
                          </a:solidFill>
                          <a:latin typeface="+mn-lt"/>
                        </a:rPr>
                        <a:t>Facebook</a:t>
                      </a:r>
                    </a:p>
                  </a:txBody>
                  <a:tcPr>
                    <a:noFill/>
                  </a:tcPr>
                </a:tc>
                <a:tc>
                  <a:txBody>
                    <a:bodyPr/>
                    <a:lstStyle/>
                    <a:p>
                      <a:pPr algn="ctr">
                        <a:lnSpc>
                          <a:spcPts val="2500"/>
                        </a:lnSpc>
                      </a:pPr>
                      <a:r>
                        <a:rPr lang="en-US" sz="1800" b="0" i="0" dirty="0">
                          <a:solidFill>
                            <a:schemeClr val="tx1"/>
                          </a:solidFill>
                          <a:latin typeface="+mn-lt"/>
                        </a:rPr>
                        <a:t>Instagram</a:t>
                      </a:r>
                    </a:p>
                  </a:txBody>
                  <a:tcPr>
                    <a:noFill/>
                  </a:tcPr>
                </a:tc>
                <a:tc>
                  <a:txBody>
                    <a:bodyPr/>
                    <a:lstStyle/>
                    <a:p>
                      <a:pPr algn="ctr">
                        <a:lnSpc>
                          <a:spcPts val="2500"/>
                        </a:lnSpc>
                      </a:pPr>
                      <a:r>
                        <a:rPr lang="en-US" sz="1800" b="0" i="0" dirty="0">
                          <a:solidFill>
                            <a:schemeClr val="tx1"/>
                          </a:solidFill>
                          <a:latin typeface="+mn-lt"/>
                        </a:rPr>
                        <a:t>Twitter</a:t>
                      </a:r>
                    </a:p>
                  </a:txBody>
                  <a:tcPr>
                    <a:noFill/>
                  </a:tcPr>
                </a:tc>
                <a:tc>
                  <a:txBody>
                    <a:bodyPr/>
                    <a:lstStyle/>
                    <a:p>
                      <a:pPr algn="ctr">
                        <a:lnSpc>
                          <a:spcPts val="2500"/>
                        </a:lnSpc>
                      </a:pPr>
                      <a:r>
                        <a:rPr lang="en-US" sz="1800" b="0" i="0" dirty="0">
                          <a:solidFill>
                            <a:schemeClr val="tx1"/>
                          </a:solidFill>
                          <a:latin typeface="+mn-lt"/>
                        </a:rPr>
                        <a:t>LinkedIn</a:t>
                      </a:r>
                    </a:p>
                  </a:txBody>
                  <a:tcPr>
                    <a:noFill/>
                  </a:tcPr>
                </a:tc>
                <a:tc>
                  <a:txBody>
                    <a:bodyPr/>
                    <a:lstStyle/>
                    <a:p>
                      <a:pPr algn="ctr">
                        <a:lnSpc>
                          <a:spcPts val="2500"/>
                        </a:lnSpc>
                      </a:pPr>
                      <a:r>
                        <a:rPr lang="en-US" sz="1800" b="0" i="0" dirty="0">
                          <a:solidFill>
                            <a:schemeClr val="tx1"/>
                          </a:solidFill>
                          <a:latin typeface="+mn-lt"/>
                        </a:rPr>
                        <a:t>Pinterest</a:t>
                      </a:r>
                    </a:p>
                  </a:txBody>
                  <a:tcPr>
                    <a:noFill/>
                  </a:tcPr>
                </a:tc>
                <a:extLst>
                  <a:ext uri="{0D108BD9-81ED-4DB2-BD59-A6C34878D82A}">
                    <a16:rowId xmlns:a16="http://schemas.microsoft.com/office/drawing/2014/main" val="3521977710"/>
                  </a:ext>
                </a:extLst>
              </a:tr>
              <a:tr h="370840">
                <a:tc>
                  <a:txBody>
                    <a:bodyPr/>
                    <a:lstStyle/>
                    <a:p>
                      <a:pPr algn="ctr">
                        <a:lnSpc>
                          <a:spcPts val="2500"/>
                        </a:lnSpc>
                      </a:pPr>
                      <a:r>
                        <a:rPr lang="en-US" sz="2400" b="0" i="0" dirty="0">
                          <a:solidFill>
                            <a:schemeClr val="tx1"/>
                          </a:solidFill>
                          <a:latin typeface="BentonSansCond Medium" pitchFamily="2" charset="77"/>
                        </a:rPr>
                        <a:t>259,625</a:t>
                      </a:r>
                    </a:p>
                  </a:txBody>
                  <a:tcPr>
                    <a:noFill/>
                  </a:tcPr>
                </a:tc>
                <a:tc>
                  <a:txBody>
                    <a:bodyPr/>
                    <a:lstStyle/>
                    <a:p>
                      <a:pPr algn="ctr">
                        <a:lnSpc>
                          <a:spcPts val="2500"/>
                        </a:lnSpc>
                      </a:pPr>
                      <a:r>
                        <a:rPr lang="en-US" sz="2400" b="0" i="0" dirty="0">
                          <a:solidFill>
                            <a:schemeClr val="tx1"/>
                          </a:solidFill>
                          <a:latin typeface="BentonSansCond Medium" pitchFamily="2" charset="77"/>
                        </a:rPr>
                        <a:t>208,000</a:t>
                      </a:r>
                    </a:p>
                  </a:txBody>
                  <a:tcPr>
                    <a:noFill/>
                  </a:tcPr>
                </a:tc>
                <a:tc>
                  <a:txBody>
                    <a:bodyPr/>
                    <a:lstStyle/>
                    <a:p>
                      <a:pPr algn="ctr">
                        <a:lnSpc>
                          <a:spcPts val="2500"/>
                        </a:lnSpc>
                      </a:pPr>
                      <a:r>
                        <a:rPr lang="en-US" sz="2400" b="0" i="0" u="none" dirty="0">
                          <a:solidFill>
                            <a:schemeClr val="tx1"/>
                          </a:solidFill>
                          <a:latin typeface="BentonSansCond Medium" pitchFamily="2" charset="77"/>
                        </a:rPr>
                        <a:t>65,800</a:t>
                      </a:r>
                    </a:p>
                  </a:txBody>
                  <a:tcPr>
                    <a:noFill/>
                  </a:tcPr>
                </a:tc>
                <a:tc>
                  <a:txBody>
                    <a:bodyPr/>
                    <a:lstStyle/>
                    <a:p>
                      <a:pPr algn="ctr">
                        <a:lnSpc>
                          <a:spcPts val="2500"/>
                        </a:lnSpc>
                      </a:pPr>
                      <a:r>
                        <a:rPr lang="en-US" sz="2400" b="0" i="0" dirty="0">
                          <a:solidFill>
                            <a:schemeClr val="tx1"/>
                          </a:solidFill>
                          <a:latin typeface="BentonSansCond Medium" pitchFamily="2" charset="77"/>
                        </a:rPr>
                        <a:t>13,885</a:t>
                      </a:r>
                    </a:p>
                  </a:txBody>
                  <a:tcPr>
                    <a:noFill/>
                  </a:tcPr>
                </a:tc>
                <a:tc>
                  <a:txBody>
                    <a:bodyPr/>
                    <a:lstStyle/>
                    <a:p>
                      <a:pPr algn="ctr">
                        <a:lnSpc>
                          <a:spcPts val="2500"/>
                        </a:lnSpc>
                      </a:pPr>
                      <a:r>
                        <a:rPr lang="en-US" sz="2400" b="0" i="0" dirty="0">
                          <a:solidFill>
                            <a:schemeClr val="tx1"/>
                          </a:solidFill>
                          <a:latin typeface="BentonSansCond Medium" pitchFamily="2" charset="77"/>
                        </a:rPr>
                        <a:t>9,300</a:t>
                      </a:r>
                    </a:p>
                  </a:txBody>
                  <a:tcPr>
                    <a:noFill/>
                  </a:tcPr>
                </a:tc>
                <a:extLst>
                  <a:ext uri="{0D108BD9-81ED-4DB2-BD59-A6C34878D82A}">
                    <a16:rowId xmlns:a16="http://schemas.microsoft.com/office/drawing/2014/main" val="3668043560"/>
                  </a:ext>
                </a:extLst>
              </a:tr>
            </a:tbl>
          </a:graphicData>
        </a:graphic>
      </p:graphicFrame>
    </p:spTree>
    <p:extLst>
      <p:ext uri="{BB962C8B-B14F-4D97-AF65-F5344CB8AC3E}">
        <p14:creationId xmlns:p14="http://schemas.microsoft.com/office/powerpoint/2010/main" val="197630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9EDB10-9BC9-5D4B-ABA7-C8E0DE98C1DA}"/>
              </a:ext>
            </a:extLst>
          </p:cNvPr>
          <p:cNvSpPr>
            <a:spLocks noGrp="1"/>
          </p:cNvSpPr>
          <p:nvPr>
            <p:ph type="sldNum" sz="quarter" idx="13"/>
          </p:nvPr>
        </p:nvSpPr>
        <p:spPr/>
        <p:txBody>
          <a:bodyPr/>
          <a:lstStyle/>
          <a:p>
            <a:fld id="{AD77E083-5E71-43E5-9A1F-1AA7D861D609}" type="slidenum">
              <a:rPr lang="en-US" smtClean="0"/>
              <a:pPr/>
              <a:t>3</a:t>
            </a:fld>
            <a:endParaRPr lang="en-US" dirty="0"/>
          </a:p>
        </p:txBody>
      </p:sp>
      <p:sp>
        <p:nvSpPr>
          <p:cNvPr id="5" name="Title 4">
            <a:extLst>
              <a:ext uri="{FF2B5EF4-FFF2-40B4-BE49-F238E27FC236}">
                <a16:creationId xmlns:a16="http://schemas.microsoft.com/office/drawing/2014/main" id="{E50EFCA5-DC85-D34D-9CD7-11DBF30909A1}"/>
              </a:ext>
            </a:extLst>
          </p:cNvPr>
          <p:cNvSpPr>
            <a:spLocks noGrp="1"/>
          </p:cNvSpPr>
          <p:nvPr>
            <p:ph type="title"/>
          </p:nvPr>
        </p:nvSpPr>
        <p:spPr/>
        <p:txBody>
          <a:bodyPr/>
          <a:lstStyle/>
          <a:p>
            <a:r>
              <a:rPr lang="en-US" dirty="0"/>
              <a:t>spins ranking: natural enhanced channel</a:t>
            </a:r>
          </a:p>
        </p:txBody>
      </p:sp>
      <p:graphicFrame>
        <p:nvGraphicFramePr>
          <p:cNvPr id="6" name="Table 5">
            <a:extLst>
              <a:ext uri="{FF2B5EF4-FFF2-40B4-BE49-F238E27FC236}">
                <a16:creationId xmlns:a16="http://schemas.microsoft.com/office/drawing/2014/main" id="{2C76C818-F1A4-2D4B-BB25-205CB1E0E343}"/>
              </a:ext>
            </a:extLst>
          </p:cNvPr>
          <p:cNvGraphicFramePr>
            <a:graphicFrameLocks noGrp="1"/>
          </p:cNvGraphicFramePr>
          <p:nvPr/>
        </p:nvGraphicFramePr>
        <p:xfrm>
          <a:off x="658425" y="948268"/>
          <a:ext cx="10938619" cy="5193792"/>
        </p:xfrm>
        <a:graphic>
          <a:graphicData uri="http://schemas.openxmlformats.org/drawingml/2006/table">
            <a:tbl>
              <a:tblPr firstRow="1" bandRow="1">
                <a:tableStyleId>{5C22544A-7EE6-4342-B048-85BDC9FD1C3A}</a:tableStyleId>
              </a:tblPr>
              <a:tblGrid>
                <a:gridCol w="1454154">
                  <a:extLst>
                    <a:ext uri="{9D8B030D-6E8A-4147-A177-3AD203B41FA5}">
                      <a16:colId xmlns:a16="http://schemas.microsoft.com/office/drawing/2014/main" val="2342276203"/>
                    </a:ext>
                  </a:extLst>
                </a:gridCol>
                <a:gridCol w="1713187">
                  <a:extLst>
                    <a:ext uri="{9D8B030D-6E8A-4147-A177-3AD203B41FA5}">
                      <a16:colId xmlns:a16="http://schemas.microsoft.com/office/drawing/2014/main" val="3218692331"/>
                    </a:ext>
                  </a:extLst>
                </a:gridCol>
                <a:gridCol w="1587062">
                  <a:extLst>
                    <a:ext uri="{9D8B030D-6E8A-4147-A177-3AD203B41FA5}">
                      <a16:colId xmlns:a16="http://schemas.microsoft.com/office/drawing/2014/main" val="3819040922"/>
                    </a:ext>
                  </a:extLst>
                </a:gridCol>
                <a:gridCol w="1648969">
                  <a:extLst>
                    <a:ext uri="{9D8B030D-6E8A-4147-A177-3AD203B41FA5}">
                      <a16:colId xmlns:a16="http://schemas.microsoft.com/office/drawing/2014/main" val="1001412122"/>
                    </a:ext>
                  </a:extLst>
                </a:gridCol>
                <a:gridCol w="1428061">
                  <a:extLst>
                    <a:ext uri="{9D8B030D-6E8A-4147-A177-3AD203B41FA5}">
                      <a16:colId xmlns:a16="http://schemas.microsoft.com/office/drawing/2014/main" val="2955604817"/>
                    </a:ext>
                  </a:extLst>
                </a:gridCol>
                <a:gridCol w="1553593">
                  <a:extLst>
                    <a:ext uri="{9D8B030D-6E8A-4147-A177-3AD203B41FA5}">
                      <a16:colId xmlns:a16="http://schemas.microsoft.com/office/drawing/2014/main" val="2114934028"/>
                    </a:ext>
                  </a:extLst>
                </a:gridCol>
                <a:gridCol w="1553593">
                  <a:extLst>
                    <a:ext uri="{9D8B030D-6E8A-4147-A177-3AD203B41FA5}">
                      <a16:colId xmlns:a16="http://schemas.microsoft.com/office/drawing/2014/main" val="3189765644"/>
                    </a:ext>
                  </a:extLst>
                </a:gridCol>
              </a:tblGrid>
              <a:tr h="338328">
                <a:tc>
                  <a:txBody>
                    <a:bodyPr/>
                    <a:lstStyle/>
                    <a:p>
                      <a:pPr algn="ctr"/>
                      <a:r>
                        <a:rPr lang="en-US" sz="1250" b="1" spc="80" baseline="0" dirty="0">
                          <a:solidFill>
                            <a:schemeClr val="tx1"/>
                          </a:solidFill>
                          <a:latin typeface="+mj-lt"/>
                        </a:rPr>
                        <a:t>BAR SOAP</a:t>
                      </a:r>
                    </a:p>
                  </a:txBody>
                  <a:tcPr marB="18288" anchor="ctr">
                    <a:lnL w="12700" cmpd="sng">
                      <a:noFill/>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CHOCOLATE</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COCONUT OIL</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HAIR CARE</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HAND SANITIZER</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LIP BALM</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LIQUID SOAP</a:t>
                      </a:r>
                    </a:p>
                  </a:txBody>
                  <a:tcPr marB="18288"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4145954"/>
                  </a:ext>
                </a:extLst>
              </a:tr>
              <a:tr h="338328">
                <a:tc>
                  <a:txBody>
                    <a:bodyPr/>
                    <a:lstStyle/>
                    <a:p>
                      <a:pPr marL="0" indent="0" algn="ctr">
                        <a:buFont typeface="+mj-lt"/>
                        <a:buNone/>
                      </a:pPr>
                      <a:r>
                        <a:rPr lang="en-US" sz="1200" b="0" dirty="0">
                          <a:solidFill>
                            <a:schemeClr val="tx1"/>
                          </a:solidFill>
                        </a:rPr>
                        <a:t>Peppermint</a:t>
                      </a:r>
                    </a:p>
                  </a:txBody>
                  <a:tcPr anchor="ctr">
                    <a:lnL w="12700" cmpd="sng">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Crunchy Hazelnut Butter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Whole Kernel 30 oz.</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Lavender Hair Crème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Lavender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Naked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460691"/>
                  </a:ext>
                </a:extLst>
              </a:tr>
              <a:tr h="338328">
                <a:tc>
                  <a:txBody>
                    <a:bodyPr/>
                    <a:lstStyle/>
                    <a:p>
                      <a:pPr marL="0" indent="0" algn="ctr">
                        <a:buFont typeface="+mj-lt"/>
                        <a:buNone/>
                      </a:pPr>
                      <a:r>
                        <a:rPr lang="en-US" sz="1200" b="0" dirty="0">
                          <a:solidFill>
                            <a:schemeClr val="tx1"/>
                          </a:solidFill>
                        </a:rPr>
                        <a:t>Lavender</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Smooth Coconut Praline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Whole Kernel 14 oz.</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 Hair Crème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Lavender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54087"/>
                  </a:ext>
                </a:extLst>
              </a:tr>
              <a:tr h="338328">
                <a:tc>
                  <a:txBody>
                    <a:bodyPr/>
                    <a:lstStyle/>
                    <a:p>
                      <a:pPr marL="0" indent="0" algn="ctr">
                        <a:buFont typeface="+mj-lt"/>
                        <a:buNone/>
                      </a:pPr>
                      <a:r>
                        <a:rPr lang="en-US" sz="1200" b="0" dirty="0">
                          <a:solidFill>
                            <a:schemeClr val="tx1"/>
                          </a:solidFill>
                        </a:rPr>
                        <a:t>Baby Unscented</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Salted Dark Chocolate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White Kernel 14 oz.</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Citrus Organic Hair Rinse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Lemon Lime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Baby Unscented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843561"/>
                  </a:ext>
                </a:extLst>
              </a:tr>
              <a:tr h="338328">
                <a:tc>
                  <a:txBody>
                    <a:bodyPr/>
                    <a:lstStyle/>
                    <a:p>
                      <a:pPr marL="0" indent="0" algn="ctr">
                        <a:buFont typeface="+mj-lt"/>
                        <a:buNone/>
                      </a:pPr>
                      <a:r>
                        <a:rPr lang="en-US" sz="1200" b="0" dirty="0">
                          <a:solidFill>
                            <a:schemeClr val="tx1"/>
                          </a:solidFill>
                        </a:rPr>
                        <a:t>Almond</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Salted Almond Butter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Orange Ginger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Almond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075406"/>
                  </a:ext>
                </a:extLst>
              </a:tr>
              <a:tr h="338328">
                <a:tc>
                  <a:txBody>
                    <a:bodyPr/>
                    <a:lstStyle/>
                    <a:p>
                      <a:pPr marL="0" indent="0" algn="ctr">
                        <a:buFont typeface="+mj-lt"/>
                        <a:buNone/>
                      </a:pPr>
                      <a:r>
                        <a:rPr lang="en-US" sz="1200" b="0" dirty="0">
                          <a:solidFill>
                            <a:schemeClr val="tx1"/>
                          </a:solidFill>
                        </a:rPr>
                        <a:t>Citrus</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Roasted Whole Hazelnuts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 16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251411"/>
                  </a:ext>
                </a:extLst>
              </a:tr>
              <a:tr h="338328">
                <a:tc>
                  <a:txBody>
                    <a:bodyPr/>
                    <a:lstStyle/>
                    <a:p>
                      <a:pPr marL="0" indent="0" algn="ctr">
                        <a:buFont typeface="+mj-lt"/>
                        <a:buNone/>
                      </a:pPr>
                      <a:r>
                        <a:rPr lang="en-US" sz="1200" b="0" dirty="0">
                          <a:solidFill>
                            <a:schemeClr val="tx1"/>
                          </a:solidFill>
                        </a:rPr>
                        <a:t>Tea Tree</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Salted Whole Almonds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Tea Tree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53272"/>
                  </a:ext>
                </a:extLst>
              </a:tr>
              <a:tr h="338328">
                <a:tc>
                  <a:txBody>
                    <a:bodyPr/>
                    <a:lstStyle/>
                    <a:p>
                      <a:pPr marL="0" indent="0" algn="ctr">
                        <a:buFont typeface="+mj-lt"/>
                        <a:buNone/>
                      </a:pPr>
                      <a:r>
                        <a:rPr lang="en-US" sz="1200" b="0" dirty="0">
                          <a:solidFill>
                            <a:schemeClr val="tx1"/>
                          </a:solidFill>
                        </a:rPr>
                        <a:t>Eucalyptus</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Citrus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072812"/>
                  </a:ext>
                </a:extLst>
              </a:tr>
              <a:tr h="338328">
                <a:tc>
                  <a:txBody>
                    <a:bodyPr/>
                    <a:lstStyle/>
                    <a:p>
                      <a:pPr marL="0" indent="0" algn="ctr">
                        <a:buFont typeface="+mj-lt"/>
                        <a:buNone/>
                      </a:pPr>
                      <a:r>
                        <a:rPr lang="en-US" sz="1200" b="0" dirty="0">
                          <a:solidFill>
                            <a:schemeClr val="tx1"/>
                          </a:solidFill>
                        </a:rPr>
                        <a:t>Rose</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a:solidFill>
                            <a:schemeClr val="tx1"/>
                          </a:solidFill>
                          <a:latin typeface="BentonSansCond Book" panose="02000406020000020004" pitchFamily="2" charset="77"/>
                        </a:rPr>
                        <a:t>Eucalyptus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024581"/>
                  </a:ext>
                </a:extLst>
              </a:tr>
              <a:tr h="338328">
                <a:tc>
                  <a:txBody>
                    <a:bodyPr/>
                    <a:lstStyle/>
                    <a:p>
                      <a:pPr algn="ctr"/>
                      <a:r>
                        <a:rPr lang="en-US" sz="1250" b="1" spc="80" baseline="0" dirty="0">
                          <a:solidFill>
                            <a:schemeClr val="tx1"/>
                          </a:solidFill>
                          <a:latin typeface="+mj-lt"/>
                        </a:rPr>
                        <a:t>LOTION</a:t>
                      </a:r>
                    </a:p>
                  </a:txBody>
                  <a:tcPr marB="18288" anchor="ctr">
                    <a:lnL w="12700" cmpd="sng">
                      <a:noFill/>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SUGAR SOAP 12 OZ.</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SUGAR SOAP 24 OZ.</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MAGIC BALM</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SHAVING SOAP</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50" b="1" spc="80" baseline="0" dirty="0">
                          <a:solidFill>
                            <a:schemeClr val="tx1"/>
                          </a:solidFill>
                          <a:latin typeface="+mj-lt"/>
                        </a:rPr>
                        <a:t>TOOTHPASTE</a:t>
                      </a:r>
                    </a:p>
                  </a:txBody>
                  <a:tcPr marB="1828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spc="0" baseline="0" dirty="0">
                          <a:solidFill>
                            <a:schemeClr val="tx1"/>
                          </a:solidFill>
                          <a:latin typeface="BentonSansCond Book" panose="02000406020000020004" pitchFamily="2" charset="77"/>
                        </a:rPr>
                        <a:t>Lavender 16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696820"/>
                  </a:ext>
                </a:extLst>
              </a:tr>
              <a:tr h="338328">
                <a:tc>
                  <a:txBody>
                    <a:bodyPr/>
                    <a:lstStyle/>
                    <a:p>
                      <a:pPr algn="ctr"/>
                      <a:r>
                        <a:rPr lang="en-US" sz="1200" b="0" dirty="0">
                          <a:solidFill>
                            <a:schemeClr val="tx1"/>
                          </a:solidFill>
                        </a:rPr>
                        <a:t>Lavender Coconut</a:t>
                      </a:r>
                    </a:p>
                  </a:txBody>
                  <a:tcPr anchor="ctr">
                    <a:lnL w="12700" cmpd="sng">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Lavender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Lavender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Arnica Menthol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Lavender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baseline="0" dirty="0">
                          <a:solidFill>
                            <a:schemeClr val="tx1"/>
                          </a:solidFill>
                          <a:latin typeface="BentonSansCond Book" panose="02000406020000020004" pitchFamily="2" charset="77"/>
                        </a:rPr>
                        <a:t>Rose 32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78920"/>
                  </a:ext>
                </a:extLst>
              </a:tr>
              <a:tr h="338328">
                <a:tc>
                  <a:txBody>
                    <a:bodyPr/>
                    <a:lstStyle/>
                    <a:p>
                      <a:pPr algn="ctr"/>
                      <a:r>
                        <a:rPr lang="en-US" sz="1200" b="0" dirty="0">
                          <a:solidFill>
                            <a:schemeClr val="tx1"/>
                          </a:solidFill>
                        </a:rPr>
                        <a:t>Peppermint</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Baby Unscented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Unscented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Spearmint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Baby Unscented 16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5993461"/>
                  </a:ext>
                </a:extLst>
              </a:tr>
              <a:tr h="338328">
                <a:tc>
                  <a:txBody>
                    <a:bodyPr/>
                    <a:lstStyle/>
                    <a:p>
                      <a:pPr algn="ctr"/>
                      <a:r>
                        <a:rPr lang="en-US" sz="1200" b="0" dirty="0">
                          <a:solidFill>
                            <a:schemeClr val="tx1"/>
                          </a:solidFill>
                        </a:rPr>
                        <a:t>Patchouli Lime</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Baby Unscented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Baby Unscented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Cinnamon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 64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814792"/>
                  </a:ext>
                </a:extLst>
              </a:tr>
              <a:tr h="338328">
                <a:tc>
                  <a:txBody>
                    <a:bodyPr/>
                    <a:lstStyle/>
                    <a:p>
                      <a:pPr algn="ctr"/>
                      <a:r>
                        <a:rPr lang="en-US" sz="1200" b="0" dirty="0">
                          <a:solidFill>
                            <a:schemeClr val="tx1"/>
                          </a:solidFill>
                        </a:rPr>
                        <a:t>Orange Lavender</a:t>
                      </a: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Lemongrass Lime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Lemongrass Lime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Lemongrass Lime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Anise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 8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4609165"/>
                  </a:ext>
                </a:extLst>
              </a:tr>
              <a:tr h="338328">
                <a:tc>
                  <a:txBody>
                    <a:bodyPr/>
                    <a:lstStyle/>
                    <a:p>
                      <a:pPr algn="ctr"/>
                      <a:endParaRPr lang="en-US" sz="1200" b="0" dirty="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Tea Tree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Tea Tree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Tea Tree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 1 oz.</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Peppermint 128 oz.</a:t>
                      </a:r>
                    </a:p>
                  </a:txBody>
                  <a:tcPr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642403"/>
                  </a:ext>
                </a:extLst>
              </a:tr>
            </a:tbl>
          </a:graphicData>
        </a:graphic>
      </p:graphicFrame>
      <p:pic>
        <p:nvPicPr>
          <p:cNvPr id="7" name="Picture 6">
            <a:extLst>
              <a:ext uri="{FF2B5EF4-FFF2-40B4-BE49-F238E27FC236}">
                <a16:creationId xmlns:a16="http://schemas.microsoft.com/office/drawing/2014/main" id="{E53488FC-141C-E343-A30A-AB839695F4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7220" y="6304490"/>
            <a:ext cx="1371600" cy="315389"/>
          </a:xfrm>
          <a:prstGeom prst="rect">
            <a:avLst/>
          </a:prstGeom>
        </p:spPr>
      </p:pic>
      <p:sp>
        <p:nvSpPr>
          <p:cNvPr id="8" name="Footer Placeholder 7">
            <a:extLst>
              <a:ext uri="{FF2B5EF4-FFF2-40B4-BE49-F238E27FC236}">
                <a16:creationId xmlns:a16="http://schemas.microsoft.com/office/drawing/2014/main" id="{8DC389C3-B2DD-4240-ABB4-F0F5D64B1D86}"/>
              </a:ext>
            </a:extLst>
          </p:cNvPr>
          <p:cNvSpPr>
            <a:spLocks noGrp="1"/>
          </p:cNvSpPr>
          <p:nvPr>
            <p:ph type="ftr" sz="quarter" idx="12"/>
          </p:nvPr>
        </p:nvSpPr>
        <p:spPr>
          <a:xfrm>
            <a:off x="1515291" y="6223394"/>
            <a:ext cx="10676709" cy="498081"/>
          </a:xfrm>
        </p:spPr>
        <p:txBody>
          <a:bodyPr/>
          <a:lstStyle/>
          <a:p>
            <a:r>
              <a:rPr lang="en-US" dirty="0"/>
              <a:t>Q3 2021: 12 WEEKS, NATURAL CHANNEL, DOES NOT INCLUDE WHOLE FOODS</a:t>
            </a:r>
          </a:p>
        </p:txBody>
      </p:sp>
    </p:spTree>
    <p:extLst>
      <p:ext uri="{BB962C8B-B14F-4D97-AF65-F5344CB8AC3E}">
        <p14:creationId xmlns:p14="http://schemas.microsoft.com/office/powerpoint/2010/main" val="372419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Wholesale Pricing</a:t>
            </a:r>
          </a:p>
        </p:txBody>
      </p:sp>
      <p:graphicFrame>
        <p:nvGraphicFramePr>
          <p:cNvPr id="6" name="Table 5">
            <a:extLst>
              <a:ext uri="{FF2B5EF4-FFF2-40B4-BE49-F238E27FC236}">
                <a16:creationId xmlns:a16="http://schemas.microsoft.com/office/drawing/2014/main" id="{8CA8EBE4-736D-1345-83BC-A0EB6E28D781}"/>
              </a:ext>
            </a:extLst>
          </p:cNvPr>
          <p:cNvGraphicFramePr>
            <a:graphicFrameLocks noGrp="1"/>
          </p:cNvGraphicFramePr>
          <p:nvPr/>
        </p:nvGraphicFramePr>
        <p:xfrm>
          <a:off x="1872343" y="861237"/>
          <a:ext cx="8409341" cy="5952572"/>
        </p:xfrm>
        <a:graphic>
          <a:graphicData uri="http://schemas.openxmlformats.org/drawingml/2006/table">
            <a:tbl>
              <a:tblPr bandRow="1"/>
              <a:tblGrid>
                <a:gridCol w="1934148">
                  <a:extLst>
                    <a:ext uri="{9D8B030D-6E8A-4147-A177-3AD203B41FA5}">
                      <a16:colId xmlns:a16="http://schemas.microsoft.com/office/drawing/2014/main" val="20000"/>
                    </a:ext>
                  </a:extLst>
                </a:gridCol>
                <a:gridCol w="1429589">
                  <a:extLst>
                    <a:ext uri="{9D8B030D-6E8A-4147-A177-3AD203B41FA5}">
                      <a16:colId xmlns:a16="http://schemas.microsoft.com/office/drawing/2014/main" val="20001"/>
                    </a:ext>
                  </a:extLst>
                </a:gridCol>
                <a:gridCol w="925026">
                  <a:extLst>
                    <a:ext uri="{9D8B030D-6E8A-4147-A177-3AD203B41FA5}">
                      <a16:colId xmlns:a16="http://schemas.microsoft.com/office/drawing/2014/main" val="20002"/>
                    </a:ext>
                  </a:extLst>
                </a:gridCol>
                <a:gridCol w="1423509">
                  <a:extLst>
                    <a:ext uri="{9D8B030D-6E8A-4147-A177-3AD203B41FA5}">
                      <a16:colId xmlns:a16="http://schemas.microsoft.com/office/drawing/2014/main" val="20003"/>
                    </a:ext>
                  </a:extLst>
                </a:gridCol>
                <a:gridCol w="1351574">
                  <a:extLst>
                    <a:ext uri="{9D8B030D-6E8A-4147-A177-3AD203B41FA5}">
                      <a16:colId xmlns:a16="http://schemas.microsoft.com/office/drawing/2014/main" val="20004"/>
                    </a:ext>
                  </a:extLst>
                </a:gridCol>
                <a:gridCol w="1345495">
                  <a:extLst>
                    <a:ext uri="{9D8B030D-6E8A-4147-A177-3AD203B41FA5}">
                      <a16:colId xmlns:a16="http://schemas.microsoft.com/office/drawing/2014/main" val="20005"/>
                    </a:ext>
                  </a:extLst>
                </a:gridCol>
              </a:tblGrid>
              <a:tr h="23724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1100" b="1" i="0" u="none" strike="noStrike" kern="0" spc="100" dirty="0">
                          <a:solidFill>
                            <a:srgbClr val="00358E"/>
                          </a:solidFill>
                          <a:effectLst/>
                          <a:latin typeface="Trade Gothic LT Std Cn"/>
                          <a:cs typeface="Trade Gothic LT Std Cn"/>
                        </a:rPr>
                        <a:t>PRODUCT</a:t>
                      </a: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1100" b="1" i="0" u="none" strike="noStrike" kern="0" spc="100" dirty="0">
                          <a:solidFill>
                            <a:srgbClr val="00358E"/>
                          </a:solidFill>
                          <a:effectLst/>
                          <a:latin typeface="Trade Gothic LT Std Cn"/>
                          <a:cs typeface="Trade Gothic LT Std Cn"/>
                        </a:rPr>
                        <a:t>SIZE</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1100" b="1" i="0" u="none" strike="noStrike" kern="0" spc="100" dirty="0">
                          <a:solidFill>
                            <a:srgbClr val="00358E"/>
                          </a:solidFill>
                          <a:effectLst/>
                          <a:latin typeface="Trade Gothic LT Std Cn"/>
                          <a:cs typeface="Trade Gothic LT Std Cn"/>
                        </a:rPr>
                        <a:t>CASE PACK</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1100" b="1" i="0" u="none" strike="noStrike" kern="0" spc="100" dirty="0">
                          <a:solidFill>
                            <a:srgbClr val="00358E"/>
                          </a:solidFill>
                          <a:effectLst/>
                          <a:latin typeface="Trade Gothic LT Std Cn"/>
                          <a:cs typeface="Trade Gothic LT Std Cn"/>
                        </a:rPr>
                        <a:t>SUGGESTED RETAIL</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1100" b="1" i="0" u="none" strike="noStrike" kern="0" spc="100" dirty="0">
                          <a:solidFill>
                            <a:srgbClr val="00358E"/>
                          </a:solidFill>
                          <a:effectLst/>
                          <a:latin typeface="Trade Gothic LT Std Cn"/>
                          <a:cs typeface="Trade Gothic LT Std Cn"/>
                        </a:rPr>
                        <a:t>WHOLESALE EACH</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19050"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1100" b="1" i="0" u="none" strike="noStrike" kern="0" spc="100" dirty="0">
                          <a:solidFill>
                            <a:srgbClr val="00358E"/>
                          </a:solidFill>
                          <a:effectLst/>
                          <a:latin typeface="Trade Gothic LT Std Cn"/>
                          <a:cs typeface="Trade Gothic LT Std Cn"/>
                        </a:rPr>
                        <a:t>WHOLESALE CASE</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604">
                <a:tc>
                  <a:txBody>
                    <a:bodyPr/>
                    <a:lstStyle/>
                    <a:p>
                      <a:pPr marL="45720" algn="l" fontAlgn="b">
                        <a:spcBef>
                          <a:spcPts val="0"/>
                        </a:spcBef>
                      </a:pPr>
                      <a:r>
                        <a:rPr lang="en-US" sz="900" b="0" i="0" u="none" strike="noStrike" dirty="0">
                          <a:solidFill>
                            <a:srgbClr val="00358E"/>
                          </a:solidFill>
                          <a:effectLst/>
                          <a:latin typeface="BentonSansCond Book" panose="02000406020000020004" pitchFamily="50" charset="0"/>
                        </a:rPr>
                        <a:t>Dr. Bronner’s Magic All-One Chocolate</a:t>
                      </a: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2.93 oz. &amp; 3 oz.</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108 &amp; 144</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5.49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3.66</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395.28 &amp; 527.04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0135062"/>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Liquid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2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3.19</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1.91</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22.92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Liquid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4 oz. </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4.59</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2.77</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33.24</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Liquid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8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6.99</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4.13</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49.56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Liquid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16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11.29</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6.79</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40.74</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Liquid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32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18.49</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11.11</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66.66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Liquid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Gallon</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65.99</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39.54</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39.54</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Liquid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5 Gallon</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329.95</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197.70</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197.70</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Pure-Castile Bar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5 oz. Bar</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u="none" strike="noStrike" dirty="0">
                          <a:solidFill>
                            <a:schemeClr val="tx1"/>
                          </a:solidFill>
                          <a:effectLst/>
                          <a:latin typeface="BentonSansCond Book" panose="02000406020000020004" pitchFamily="50" charset="0"/>
                        </a:rPr>
                        <a:t>4.79</a:t>
                      </a:r>
                      <a:endParaRPr lang="en-US" sz="900" b="0" i="0" u="none" strike="noStrike" dirty="0">
                        <a:solidFill>
                          <a:schemeClr val="tx1"/>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u="none" strike="noStrike" dirty="0">
                          <a:solidFill>
                            <a:schemeClr val="tx1"/>
                          </a:solidFill>
                          <a:effectLst/>
                          <a:latin typeface="BentonSansCond Book" panose="02000406020000020004" pitchFamily="50" charset="0"/>
                        </a:rPr>
                        <a:t>2.89</a:t>
                      </a:r>
                      <a:endParaRPr lang="en-US" sz="900" b="0" i="0" u="none" strike="noStrike" dirty="0">
                        <a:solidFill>
                          <a:schemeClr val="tx1"/>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u="none" strike="noStrike" dirty="0">
                          <a:solidFill>
                            <a:schemeClr val="tx1"/>
                          </a:solidFill>
                          <a:effectLst/>
                          <a:latin typeface="BentonSansCond Book" panose="02000406020000020004" pitchFamily="50" charset="0"/>
                        </a:rPr>
                        <a:t>34.68</a:t>
                      </a:r>
                      <a:endParaRPr lang="en-US" sz="900" b="0" i="0" u="none" strike="noStrike" dirty="0">
                        <a:solidFill>
                          <a:schemeClr val="tx1"/>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Sal Suds Biodegradable Cleaner</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16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9.99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6.62</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39.72</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Sal Suds Biodegradable Cleaner</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32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14.99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9.94</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59.64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Sal Suds Biodegradable Cleaner</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Gallon</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46.99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28.19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28.19</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Mixed Soap Display </a:t>
                      </a:r>
                      <a:r>
                        <a:rPr lang="en-US" sz="900" b="0" i="0" u="none" strike="noStrike" dirty="0">
                          <a:solidFill>
                            <a:srgbClr val="00358E"/>
                          </a:solidFill>
                          <a:effectLst/>
                          <a:latin typeface="BentonSansCond Book" panose="02000406020000020004" pitchFamily="50" charset="0"/>
                        </a:rPr>
                        <a:t>–</a:t>
                      </a:r>
                      <a:r>
                        <a:rPr lang="en-US" sz="900" u="none" strike="noStrike" dirty="0">
                          <a:solidFill>
                            <a:srgbClr val="00358E"/>
                          </a:solidFill>
                          <a:effectLst/>
                          <a:latin typeface="BentonSansCond Book" panose="02000406020000020004" pitchFamily="50" charset="0"/>
                        </a:rPr>
                        <a:t> Liquid</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16 oz. bottles &amp; 5 oz.</a:t>
                      </a:r>
                      <a:r>
                        <a:rPr lang="en-US" sz="900" u="none" strike="noStrike" baseline="0" dirty="0">
                          <a:solidFill>
                            <a:srgbClr val="00358E"/>
                          </a:solidFill>
                          <a:effectLst/>
                          <a:latin typeface="BentonSansCond Book" panose="02000406020000020004" pitchFamily="50" charset="0"/>
                        </a:rPr>
                        <a:t> bars</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217.28</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b="0" i="0" u="none" strike="noStrike" dirty="0">
                          <a:solidFill>
                            <a:srgbClr val="00358E"/>
                          </a:solidFill>
                          <a:effectLst/>
                          <a:latin typeface="BentonSansCond Book" panose="02000406020000020004" pitchFamily="50" charset="0"/>
                        </a:rPr>
                        <a:t>Mixed Soap Display – Liquid &amp; Bar</a:t>
                      </a: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16 oz. bottles</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144</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marR="0" indent="0" algn="r" defTabSz="914400" rtl="0" eaLnBrk="1" fontAlgn="b" latinLnBrk="0" hangingPunct="1">
                        <a:lnSpc>
                          <a:spcPct val="100000"/>
                        </a:lnSpc>
                        <a:spcBef>
                          <a:spcPts val="0"/>
                        </a:spcBef>
                        <a:spcAft>
                          <a:spcPts val="0"/>
                        </a:spcAft>
                        <a:buClrTx/>
                        <a:buSzTx/>
                        <a:buFontTx/>
                        <a:buNone/>
                        <a:tabLst/>
                        <a:defRPr/>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603.36</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b="0" i="0" u="none" strike="noStrike" dirty="0">
                          <a:solidFill>
                            <a:srgbClr val="00358E"/>
                          </a:solidFill>
                          <a:effectLst/>
                          <a:latin typeface="BentonSansCond Book" panose="02000406020000020004" pitchFamily="50" charset="0"/>
                        </a:rPr>
                        <a:t>Mixed</a:t>
                      </a:r>
                      <a:r>
                        <a:rPr lang="en-US" sz="900" b="0" i="0" u="none" strike="noStrike" baseline="0" dirty="0">
                          <a:solidFill>
                            <a:srgbClr val="00358E"/>
                          </a:solidFill>
                          <a:effectLst/>
                          <a:latin typeface="BentonSansCond Book" panose="02000406020000020004" pitchFamily="50" charset="0"/>
                        </a:rPr>
                        <a:t> Toothpaste Display</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5 oz. toothpaste</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60</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marR="0" indent="0" algn="r" defTabSz="914400" rtl="0" eaLnBrk="1" fontAlgn="b" latinLnBrk="0" hangingPunct="1">
                        <a:lnSpc>
                          <a:spcPct val="100000"/>
                        </a:lnSpc>
                        <a:spcBef>
                          <a:spcPts val="0"/>
                        </a:spcBef>
                        <a:spcAft>
                          <a:spcPts val="0"/>
                        </a:spcAft>
                        <a:buClrTx/>
                        <a:buSzTx/>
                        <a:buFontTx/>
                        <a:buNone/>
                        <a:tabLst/>
                        <a:defRPr/>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233.40</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78604">
                <a:tc>
                  <a:txBody>
                    <a:bodyPr/>
                    <a:lstStyle/>
                    <a:p>
                      <a:pPr marL="45720" algn="l" fontAlgn="b">
                        <a:spcBef>
                          <a:spcPts val="0"/>
                        </a:spcBef>
                      </a:pPr>
                      <a:r>
                        <a:rPr lang="en-US" sz="900" b="0" i="0" u="none" strike="noStrike" dirty="0">
                          <a:solidFill>
                            <a:srgbClr val="00358E"/>
                          </a:solidFill>
                          <a:effectLst/>
                          <a:latin typeface="BentonSansCond Book" panose="02000406020000020004" pitchFamily="50" charset="0"/>
                        </a:rPr>
                        <a:t>Mixed Organic Hand Sanitizer Display</a:t>
                      </a: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2 oz. sanitizer</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144</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430.56</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1650929"/>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Lip Balm</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0.15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3.49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2.09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25.08</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Mixed Lip Balm Display</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Assorted</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167.52</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100.32</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601.92</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Hand &amp; Body Lotion</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8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9.99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5.99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35.94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Shaving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7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9.99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5.99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35.94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Sugar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10.99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6.59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39.54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Sugar Soap</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24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19.99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11.99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71.94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Pump Soap Bulk Refill</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64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42.99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25.79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25.79</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Hair Rinse</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8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9.99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5.99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35.94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Hair Crème</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7.99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4.79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28.74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Organic Hand Sanitizer</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2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4.99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35.88</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Virgin Coconut Oil</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14 fl.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11.99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7.99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95.88</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Virgin Coconut Oil</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30 fl.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21.99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14.66</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175.92</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All One Toothpaste</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5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12</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6.49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3.89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46.68</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b="0" i="0" u="none" strike="noStrike">
                          <a:solidFill>
                            <a:srgbClr val="00358E"/>
                          </a:solidFill>
                          <a:effectLst/>
                          <a:latin typeface="BentonSansCond Book" panose="02000406020000020004" pitchFamily="50" charset="0"/>
                        </a:rPr>
                        <a:t>Travel Toothpaste</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1 oz.</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b="0" i="0" u="none" strike="noStrike" dirty="0">
                          <a:solidFill>
                            <a:srgbClr val="00358E"/>
                          </a:solidFill>
                          <a:effectLst/>
                          <a:latin typeface="BentonSansCond Book" panose="02000406020000020004" pitchFamily="50" charset="0"/>
                        </a:rPr>
                        <a:t>12</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2.49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1.50</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18.00</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0"/>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b="0" i="0" u="none" strike="noStrike" dirty="0">
                          <a:solidFill>
                            <a:srgbClr val="00358E"/>
                          </a:solidFill>
                          <a:effectLst/>
                          <a:latin typeface="BentonSansCond Book" panose="02000406020000020004" pitchFamily="50" charset="0"/>
                        </a:rPr>
                        <a:t>Baby</a:t>
                      </a:r>
                      <a:r>
                        <a:rPr lang="en-US" sz="900" b="0" i="0" u="none" strike="noStrike" baseline="0" dirty="0">
                          <a:solidFill>
                            <a:srgbClr val="00358E"/>
                          </a:solidFill>
                          <a:effectLst/>
                          <a:latin typeface="BentonSansCond Book" panose="02000406020000020004" pitchFamily="50" charset="0"/>
                        </a:rPr>
                        <a:t> Unscented Organic Magic Balm</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2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9.99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5.99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35.94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178604">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l" fontAlgn="b">
                        <a:spcBef>
                          <a:spcPts val="0"/>
                        </a:spcBef>
                      </a:pPr>
                      <a:r>
                        <a:rPr lang="en-US" sz="900" u="none" strike="noStrike" dirty="0">
                          <a:solidFill>
                            <a:srgbClr val="00358E"/>
                          </a:solidFill>
                          <a:effectLst/>
                          <a:latin typeface="BentonSansCond Book" panose="02000406020000020004" pitchFamily="50" charset="0"/>
                        </a:rPr>
                        <a:t>Arnica Menthol Organic Magic</a:t>
                      </a:r>
                      <a:r>
                        <a:rPr lang="en-US" sz="900" u="none" strike="noStrike" baseline="0" dirty="0">
                          <a:solidFill>
                            <a:srgbClr val="00358E"/>
                          </a:solidFill>
                          <a:effectLst/>
                          <a:latin typeface="BentonSansCond Book" panose="02000406020000020004" pitchFamily="50" charset="0"/>
                        </a:rPr>
                        <a:t> Balm</a:t>
                      </a:r>
                      <a:endParaRPr lang="en-US" sz="900" b="0" i="0" u="none" strike="noStrike" dirty="0">
                        <a:solidFill>
                          <a:srgbClr val="00358E"/>
                        </a:solidFill>
                        <a:effectLst/>
                        <a:latin typeface="BentonSansCond Book" panose="02000406020000020004" pitchFamily="50" charset="0"/>
                      </a:endParaRPr>
                    </a:p>
                  </a:txBody>
                  <a:tcPr marL="7430" marR="7430" marT="7430" marB="0" anchor="ctr">
                    <a:lnL w="12700" cap="flat" cmpd="sng" algn="ctr">
                      <a:no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2 oz.</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dirty="0">
                          <a:solidFill>
                            <a:srgbClr val="00358E"/>
                          </a:solidFill>
                          <a:effectLst/>
                          <a:latin typeface="BentonSansCond Book" panose="02000406020000020004" pitchFamily="50" charset="0"/>
                        </a:rPr>
                        <a:t>6</a:t>
                      </a:r>
                      <a:endParaRPr lang="en-US" sz="900" b="0" i="0" u="none" strike="noStrike" dirty="0">
                        <a:solidFill>
                          <a:srgbClr val="00358E"/>
                        </a:solidFill>
                        <a:effectLst/>
                        <a:latin typeface="BentonSansCond Book" panose="02000406020000020004" pitchFamily="50" charset="0"/>
                      </a:endParaRP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11.99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7.19</a:t>
                      </a:r>
                    </a:p>
                  </a:txBody>
                  <a:tcPr marL="7430" marT="7430" marB="0" anchor="ctr">
                    <a:lnL w="3175" cap="flat" cmpd="sng" algn="ctr">
                      <a:solidFill>
                        <a:srgbClr val="2E508D"/>
                      </a:solidFill>
                      <a:prstDash val="solid"/>
                      <a:round/>
                      <a:headEnd type="none" w="med" len="med"/>
                      <a:tailEnd type="none" w="med" len="med"/>
                    </a:lnL>
                    <a:lnR w="3175" cap="flat" cmpd="sng" algn="ctr">
                      <a:solidFill>
                        <a:srgbClr val="2E508D"/>
                      </a:solid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dk1"/>
                          </a:solidFill>
                          <a:latin typeface="BentonSansCond Book"/>
                        </a:defRPr>
                      </a:lvl1pPr>
                      <a:lvl2pPr marL="342892" algn="l" defTabSz="685783" rtl="0" eaLnBrk="1" latinLnBrk="0" hangingPunct="1">
                        <a:defRPr sz="1350" kern="1200">
                          <a:solidFill>
                            <a:schemeClr val="dk1"/>
                          </a:solidFill>
                          <a:latin typeface="BentonSansCond Book"/>
                        </a:defRPr>
                      </a:lvl2pPr>
                      <a:lvl3pPr marL="685783" algn="l" defTabSz="685783" rtl="0" eaLnBrk="1" latinLnBrk="0" hangingPunct="1">
                        <a:defRPr sz="1350" kern="1200">
                          <a:solidFill>
                            <a:schemeClr val="dk1"/>
                          </a:solidFill>
                          <a:latin typeface="BentonSansCond Book"/>
                        </a:defRPr>
                      </a:lvl3pPr>
                      <a:lvl4pPr marL="1028675" algn="l" defTabSz="685783" rtl="0" eaLnBrk="1" latinLnBrk="0" hangingPunct="1">
                        <a:defRPr sz="1350" kern="1200">
                          <a:solidFill>
                            <a:schemeClr val="dk1"/>
                          </a:solidFill>
                          <a:latin typeface="BentonSansCond Book"/>
                        </a:defRPr>
                      </a:lvl4pPr>
                      <a:lvl5pPr marL="1371566" algn="l" defTabSz="685783" rtl="0" eaLnBrk="1" latinLnBrk="0" hangingPunct="1">
                        <a:defRPr sz="1350" kern="1200">
                          <a:solidFill>
                            <a:schemeClr val="dk1"/>
                          </a:solidFill>
                          <a:latin typeface="BentonSansCond Book"/>
                        </a:defRPr>
                      </a:lvl5pPr>
                      <a:lvl6pPr marL="1714457" algn="l" defTabSz="685783" rtl="0" eaLnBrk="1" latinLnBrk="0" hangingPunct="1">
                        <a:defRPr sz="1350" kern="1200">
                          <a:solidFill>
                            <a:schemeClr val="dk1"/>
                          </a:solidFill>
                          <a:latin typeface="BentonSansCond Book"/>
                        </a:defRPr>
                      </a:lvl6pPr>
                      <a:lvl7pPr marL="2057348" algn="l" defTabSz="685783" rtl="0" eaLnBrk="1" latinLnBrk="0" hangingPunct="1">
                        <a:defRPr sz="1350" kern="1200">
                          <a:solidFill>
                            <a:schemeClr val="dk1"/>
                          </a:solidFill>
                          <a:latin typeface="BentonSansCond Book"/>
                        </a:defRPr>
                      </a:lvl7pPr>
                      <a:lvl8pPr marL="2400240" algn="l" defTabSz="685783" rtl="0" eaLnBrk="1" latinLnBrk="0" hangingPunct="1">
                        <a:defRPr sz="1350" kern="1200">
                          <a:solidFill>
                            <a:schemeClr val="dk1"/>
                          </a:solidFill>
                          <a:latin typeface="BentonSansCond Book"/>
                        </a:defRPr>
                      </a:lvl8pPr>
                      <a:lvl9pPr marL="2743132" algn="l" defTabSz="685783" rtl="0" eaLnBrk="1" latinLnBrk="0" hangingPunct="1">
                        <a:defRPr sz="1350" kern="1200">
                          <a:solidFill>
                            <a:schemeClr val="dk1"/>
                          </a:solidFill>
                          <a:latin typeface="BentonSansCond Book"/>
                        </a:defRPr>
                      </a:lvl9pPr>
                    </a:lstStyle>
                    <a:p>
                      <a:pPr marL="45720" algn="r" fontAlgn="b">
                        <a:spcBef>
                          <a:spcPts val="0"/>
                        </a:spcBef>
                      </a:pPr>
                      <a:r>
                        <a:rPr lang="en-US" sz="900" u="none" strike="noStrike" kern="1200" dirty="0">
                          <a:solidFill>
                            <a:srgbClr val="00358E"/>
                          </a:solidFill>
                          <a:effectLst/>
                          <a:latin typeface="BentonSansCond Book" panose="02000406020000020004" pitchFamily="50" charset="0"/>
                          <a:ea typeface="+mn-ea"/>
                          <a:cs typeface="+mn-cs"/>
                        </a:rPr>
                        <a:t>43.14</a:t>
                      </a:r>
                    </a:p>
                  </a:txBody>
                  <a:tcPr marL="7430" marT="7430" marB="0" anchor="ctr">
                    <a:lnL w="3175" cap="flat" cmpd="sng" algn="ctr">
                      <a:solidFill>
                        <a:srgbClr val="2E508D"/>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2E508D"/>
                      </a:solidFill>
                      <a:prstDash val="solid"/>
                      <a:round/>
                      <a:headEnd type="none" w="med" len="med"/>
                      <a:tailEnd type="none" w="med" len="med"/>
                    </a:lnT>
                    <a:lnB w="3175" cap="flat" cmpd="sng" algn="ctr">
                      <a:solidFill>
                        <a:srgbClr val="2E508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91887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B24E376-10F6-9D4D-92D5-523BEAD1920E}"/>
              </a:ext>
            </a:extLst>
          </p:cNvPr>
          <p:cNvSpPr>
            <a:spLocks noGrp="1"/>
          </p:cNvSpPr>
          <p:nvPr>
            <p:ph type="title"/>
          </p:nvPr>
        </p:nvSpPr>
        <p:spPr/>
        <p:txBody>
          <a:bodyPr/>
          <a:lstStyle/>
          <a:p>
            <a:r>
              <a:rPr lang="en-US" dirty="0">
                <a:solidFill>
                  <a:srgbClr val="00358E"/>
                </a:solidFill>
              </a:rPr>
              <a:t>Dr. Bronner’s is certified</a:t>
            </a:r>
          </a:p>
        </p:txBody>
      </p:sp>
      <p:graphicFrame>
        <p:nvGraphicFramePr>
          <p:cNvPr id="2" name="Table 1">
            <a:extLst>
              <a:ext uri="{FF2B5EF4-FFF2-40B4-BE49-F238E27FC236}">
                <a16:creationId xmlns:a16="http://schemas.microsoft.com/office/drawing/2014/main" id="{F1417888-95E9-9D46-B962-0936C2E41F64}"/>
              </a:ext>
            </a:extLst>
          </p:cNvPr>
          <p:cNvGraphicFramePr>
            <a:graphicFrameLocks noGrp="1"/>
          </p:cNvGraphicFramePr>
          <p:nvPr/>
        </p:nvGraphicFramePr>
        <p:xfrm>
          <a:off x="368968" y="1002890"/>
          <a:ext cx="11454065" cy="5806440"/>
        </p:xfrm>
        <a:graphic>
          <a:graphicData uri="http://schemas.openxmlformats.org/drawingml/2006/table">
            <a:tbl>
              <a:tblPr firstRow="1" bandRow="1">
                <a:tableStyleId>{5C22544A-7EE6-4342-B048-85BDC9FD1C3A}</a:tableStyleId>
              </a:tblPr>
              <a:tblGrid>
                <a:gridCol w="2290813">
                  <a:extLst>
                    <a:ext uri="{9D8B030D-6E8A-4147-A177-3AD203B41FA5}">
                      <a16:colId xmlns:a16="http://schemas.microsoft.com/office/drawing/2014/main" val="2342276203"/>
                    </a:ext>
                  </a:extLst>
                </a:gridCol>
                <a:gridCol w="2290813">
                  <a:extLst>
                    <a:ext uri="{9D8B030D-6E8A-4147-A177-3AD203B41FA5}">
                      <a16:colId xmlns:a16="http://schemas.microsoft.com/office/drawing/2014/main" val="3218692331"/>
                    </a:ext>
                  </a:extLst>
                </a:gridCol>
                <a:gridCol w="2290813">
                  <a:extLst>
                    <a:ext uri="{9D8B030D-6E8A-4147-A177-3AD203B41FA5}">
                      <a16:colId xmlns:a16="http://schemas.microsoft.com/office/drawing/2014/main" val="3819040922"/>
                    </a:ext>
                  </a:extLst>
                </a:gridCol>
                <a:gridCol w="2290813">
                  <a:extLst>
                    <a:ext uri="{9D8B030D-6E8A-4147-A177-3AD203B41FA5}">
                      <a16:colId xmlns:a16="http://schemas.microsoft.com/office/drawing/2014/main" val="1001412122"/>
                    </a:ext>
                  </a:extLst>
                </a:gridCol>
                <a:gridCol w="2290813">
                  <a:extLst>
                    <a:ext uri="{9D8B030D-6E8A-4147-A177-3AD203B41FA5}">
                      <a16:colId xmlns:a16="http://schemas.microsoft.com/office/drawing/2014/main" val="2955604817"/>
                    </a:ext>
                  </a:extLst>
                </a:gridCol>
              </a:tblGrid>
              <a:tr h="411480">
                <a:tc>
                  <a:txBody>
                    <a:bodyPr/>
                    <a:lstStyle/>
                    <a:p>
                      <a:pPr algn="ctr"/>
                      <a:r>
                        <a:rPr lang="en-US" sz="1300" b="1" spc="80" baseline="0" dirty="0">
                          <a:solidFill>
                            <a:schemeClr val="tx1"/>
                          </a:solidFill>
                          <a:latin typeface="+mj-lt"/>
                        </a:rPr>
                        <a:t>REGENERATIVE ORGANIC</a:t>
                      </a:r>
                    </a:p>
                  </a:txBody>
                  <a:tcPr anchor="ctr">
                    <a:lnL w="12700" cmpd="sng">
                      <a:noFill/>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spc="80" baseline="0" dirty="0">
                          <a:solidFill>
                            <a:schemeClr val="tx1"/>
                          </a:solidFill>
                          <a:latin typeface="+mj-lt"/>
                        </a:rPr>
                        <a:t>USDA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spc="80" baseline="0" dirty="0">
                          <a:solidFill>
                            <a:schemeClr val="tx1"/>
                          </a:solidFill>
                          <a:latin typeface="+mj-lt"/>
                        </a:rPr>
                        <a:t>FAIR FOR LIFE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spc="80" baseline="0" dirty="0">
                          <a:solidFill>
                            <a:schemeClr val="tx1"/>
                          </a:solidFill>
                          <a:latin typeface="+mj-lt"/>
                        </a:rPr>
                        <a:t>OREGON TILTH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1" spc="80" baseline="0" dirty="0">
                          <a:solidFill>
                            <a:schemeClr val="tx1"/>
                          </a:solidFill>
                          <a:latin typeface="+mj-lt"/>
                        </a:rPr>
                        <a:t>VEGAN</a:t>
                      </a:r>
                    </a:p>
                  </a:txBody>
                  <a:tcPr anchor="ctr">
                    <a:lnL w="635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4145954"/>
                  </a:ext>
                </a:extLst>
              </a:tr>
              <a:tr h="640080">
                <a:tc>
                  <a:txBody>
                    <a:bodyPr/>
                    <a:lstStyle/>
                    <a:p>
                      <a:pPr algn="ctr"/>
                      <a:endParaRPr lang="en-US" sz="1300" b="0" dirty="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dirty="0">
                        <a:solidFill>
                          <a:schemeClr val="tx1"/>
                        </a:solidFill>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460691"/>
                  </a:ext>
                </a:extLst>
              </a:tr>
              <a:tr h="1828800">
                <a:tc>
                  <a:txBody>
                    <a:bodyPr/>
                    <a:lstStyle/>
                    <a:p>
                      <a:pPr algn="l"/>
                      <a:r>
                        <a:rPr lang="en-US" sz="900" b="0" spc="0" dirty="0">
                          <a:solidFill>
                            <a:schemeClr val="tx1"/>
                          </a:solidFill>
                        </a:rPr>
                        <a:t>Dr. Bronner’s—a founding member of the Regenerative Organic Alliance—piloted ROC standards with three ingredients in 2019: coconut oil (Serendipol, Sri Lanka), palm oil (Serendipalm, Ghana), and mint oil (Pavitramenthe, India); each earned ROC-Silver designation. ROC is a holistic agriculture certification requiring USDA organic certification as a baseline and encompasses pasture-based animal welfare, fairness for farmers and workers, and robust requirements for soil health and land management.</a:t>
                      </a:r>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0" spc="0" dirty="0">
                          <a:solidFill>
                            <a:schemeClr val="tx1"/>
                          </a:solidFill>
                        </a:rPr>
                        <a:t>Dr. Bronner’s products are certified organic to USDA National Organic Program (NOP) standards, the same standards which consumers trust to certify their organic food, by Oregon Tilth, a nonprofit organization supporting and promoting biologically sound, socially equitable agriculture.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0" spc="0" dirty="0">
                          <a:solidFill>
                            <a:schemeClr val="tx1"/>
                          </a:solidFill>
                        </a:rPr>
                        <a:t>Dr. Bronner’s main ingredients are certified Fair Trade by </a:t>
                      </a:r>
                      <a:r>
                        <a:rPr lang="en-US" sz="900" b="0" spc="0" dirty="0" err="1">
                          <a:solidFill>
                            <a:schemeClr val="tx1"/>
                          </a:solidFill>
                        </a:rPr>
                        <a:t>EcoCert</a:t>
                      </a:r>
                      <a:r>
                        <a:rPr lang="en-US" sz="900" b="0" spc="0" dirty="0">
                          <a:solidFill>
                            <a:schemeClr val="tx1"/>
                          </a:solidFill>
                        </a:rPr>
                        <a:t>, through their Fair for Life Social &amp; Fair Trade Certification Program, indicating that ethical working conditions and fair prices are provided along the entire supply chain. Considered innovators in the world of Fair Trade, we were the first company to establish certified fair trade supply chains for coconut oil and palm oil.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0" spc="0" dirty="0">
                          <a:solidFill>
                            <a:schemeClr val="tx1"/>
                          </a:solidFill>
                        </a:rPr>
                        <a:t>Dr. Bronner’s products are certified organic to USDA National Organic Program (NOP) standards, the same standards which consumers trust to certify their organic food, by Oregon Tilth, a nonprofit organization supporting and promoting biologically sound, socially equitable agriculture.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0" spc="0" dirty="0">
                          <a:solidFill>
                            <a:schemeClr val="tx1"/>
                          </a:solidFill>
                        </a:rPr>
                        <a:t>Dr. Bronner’s vegan products are now certified vegan by Vegan Action, indicating that they do not contain any animal products or byproducts, and that no animal products are used in the manufacturing process. While most of our products are vegan, we do make a few that are not: our lip balms and body balms contain beeswax, and our facial toners (sold in Taiwan and Korea) contain honey.</a:t>
                      </a: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8889931"/>
                  </a:ext>
                </a:extLst>
              </a:tr>
              <a:tr h="411480">
                <a:tc>
                  <a:txBody>
                    <a:bodyPr/>
                    <a:lstStyle/>
                    <a:p>
                      <a:pPr algn="ctr"/>
                      <a:r>
                        <a:rPr lang="en-US" sz="1300" b="0" spc="80" baseline="0" dirty="0">
                          <a:solidFill>
                            <a:schemeClr val="tx1"/>
                          </a:solidFill>
                          <a:latin typeface="+mj-lt"/>
                        </a:rPr>
                        <a:t>NON-GMO</a:t>
                      </a:r>
                    </a:p>
                  </a:txBody>
                  <a:tcPr anchor="ctr">
                    <a:lnL w="12700" cmpd="sng">
                      <a:noFill/>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spc="80" baseline="0" dirty="0">
                          <a:solidFill>
                            <a:schemeClr val="tx1"/>
                          </a:solidFill>
                          <a:latin typeface="+mj-lt"/>
                        </a:rPr>
                        <a:t>LEAPING BUNNY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spc="80" baseline="0" dirty="0">
                          <a:solidFill>
                            <a:schemeClr val="tx1"/>
                          </a:solidFill>
                          <a:latin typeface="+mj-lt"/>
                        </a:rPr>
                        <a:t>B CORPORATION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spc="80" baseline="0" dirty="0">
                          <a:solidFill>
                            <a:schemeClr val="tx1"/>
                          </a:solidFill>
                          <a:latin typeface="+mj-lt"/>
                        </a:rPr>
                        <a:t>GLUTEN FREE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300" b="0" spc="80" baseline="0" dirty="0">
                          <a:solidFill>
                            <a:schemeClr val="tx1"/>
                          </a:solidFill>
                          <a:latin typeface="+mj-lt"/>
                        </a:rPr>
                        <a:t>KOSHER</a:t>
                      </a:r>
                    </a:p>
                  </a:txBody>
                  <a:tcPr anchor="ctr">
                    <a:lnL w="635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195475"/>
                  </a:ext>
                </a:extLst>
              </a:tr>
              <a:tr h="640080">
                <a:tc>
                  <a:txBody>
                    <a:bodyPr/>
                    <a:lstStyle/>
                    <a:p>
                      <a:pPr algn="ctr"/>
                      <a:endParaRPr lang="en-US" sz="1300" b="0">
                        <a:solidFill>
                          <a:schemeClr val="tx1"/>
                        </a:solidFill>
                      </a:endParaRPr>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b="0" dirty="0">
                        <a:solidFill>
                          <a:schemeClr val="tx1"/>
                        </a:solidFill>
                      </a:endParaRPr>
                    </a:p>
                  </a:txBody>
                  <a:tcPr anchor="ct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670748"/>
                  </a:ext>
                </a:extLst>
              </a:tr>
              <a:tr h="1554480">
                <a:tc>
                  <a:txBody>
                    <a:bodyPr/>
                    <a:lstStyle/>
                    <a:p>
                      <a:pPr algn="l"/>
                      <a:r>
                        <a:rPr lang="en-US" sz="900" b="0" spc="0" dirty="0">
                          <a:solidFill>
                            <a:schemeClr val="tx1"/>
                          </a:solidFill>
                        </a:rPr>
                        <a:t>Dr. Bronner’s products are non-GMO verified by the Non-GMO Project, indicating that they do not contain any genetically modified ingredients/organisms. A genetically modified ingredient is any plant or organism whose genetic makeup has been modified using gene splicing technology. This non-GMO verification ensures that our products and ingredients are free from GMO engineering or contamination.</a:t>
                      </a:r>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900" b="0" spc="0" dirty="0">
                          <a:solidFill>
                            <a:schemeClr val="tx1"/>
                          </a:solidFill>
                        </a:rPr>
                        <a:t>Dr. Bronner’s products qualify for the “Leaping Bunny” logo through the Coalition for Consumer Information on Cosmetic’s (CCIC) Leaping Bunny Program, indicating that they and their ingredients are certified as not being tested on animals. The CCIC, a coalition of animal rights organizations, requires independent audit for confirmation.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900" b="0" spc="0" dirty="0">
                          <a:solidFill>
                            <a:schemeClr val="tx1"/>
                          </a:solidFill>
                        </a:rPr>
                        <a:t>As a benefit corporation, we are committed to measuring our social and environmental performance according to an independent 3rd-party standard. We’ve selected the B Impact Assessment standard developed by the nonprofit B Lab for its rigor and integrity. The assessment results demonstrate we are exceeding our benefit corporation goals by rigorous objective measures.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900" b="0" spc="0" dirty="0">
                          <a:solidFill>
                            <a:schemeClr val="tx1"/>
                          </a:solidFill>
                        </a:rPr>
                        <a:t>Dr. Bronner’s Magic All-One Chocolate is certified Gluten-Free under the supervision of the Gluten-Free Certification Organization (GFCO). In accordance with the GFCO standards, our chocolate bars are certified gluten-free (to 10 ppm gluten or less). GFCO’s focus on consumer safety has made it the most widely used and trusted gluten-free certification mark.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900" b="0" spc="0" dirty="0">
                          <a:solidFill>
                            <a:schemeClr val="tx1"/>
                          </a:solidFill>
                        </a:rPr>
                        <a:t>Dr. Bronner’s ROC Virgin Coconut Oils are certified kosher. Final products, along with our manufacturing processes, comply with a strict policy based on kosher food laws, including cleanliness, purity, and quality. Dr. Bronner’s Magic All-One Chocolate is certified kosher by Kosher OU, indicating that the final products, along with our manufacturing processes, comply with a strict policy based on kosher food laws, including cleanliness, purity and quality. The “DE” in the symbol indicates that our product was made on equipment that also processes dairy.</a:t>
                      </a: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48141"/>
                  </a:ext>
                </a:extLst>
              </a:tr>
            </a:tbl>
          </a:graphicData>
        </a:graphic>
      </p:graphicFrame>
      <p:pic>
        <p:nvPicPr>
          <p:cNvPr id="10" name="Picture 9">
            <a:extLst>
              <a:ext uri="{FF2B5EF4-FFF2-40B4-BE49-F238E27FC236}">
                <a16:creationId xmlns:a16="http://schemas.microsoft.com/office/drawing/2014/main" id="{051BE9BC-A6D9-C245-BD9C-1A332179991C}"/>
              </a:ext>
            </a:extLst>
          </p:cNvPr>
          <p:cNvPicPr>
            <a:picLocks noChangeAspect="1"/>
          </p:cNvPicPr>
          <p:nvPr/>
        </p:nvPicPr>
        <p:blipFill>
          <a:blip r:embed="rId2"/>
          <a:stretch>
            <a:fillRect/>
          </a:stretch>
        </p:blipFill>
        <p:spPr>
          <a:xfrm>
            <a:off x="882316" y="1507740"/>
            <a:ext cx="1222376" cy="457200"/>
          </a:xfrm>
          <a:prstGeom prst="rect">
            <a:avLst/>
          </a:prstGeom>
        </p:spPr>
      </p:pic>
      <p:pic>
        <p:nvPicPr>
          <p:cNvPr id="12" name="Picture 11">
            <a:extLst>
              <a:ext uri="{FF2B5EF4-FFF2-40B4-BE49-F238E27FC236}">
                <a16:creationId xmlns:a16="http://schemas.microsoft.com/office/drawing/2014/main" id="{AC5489BB-49FD-3E4E-93A3-07FFD54D3C25}"/>
              </a:ext>
            </a:extLst>
          </p:cNvPr>
          <p:cNvPicPr>
            <a:picLocks noChangeAspect="1"/>
          </p:cNvPicPr>
          <p:nvPr/>
        </p:nvPicPr>
        <p:blipFill>
          <a:blip r:embed="rId3"/>
          <a:stretch>
            <a:fillRect/>
          </a:stretch>
        </p:blipFill>
        <p:spPr>
          <a:xfrm>
            <a:off x="3581400" y="1507740"/>
            <a:ext cx="457200" cy="457200"/>
          </a:xfrm>
          <a:prstGeom prst="rect">
            <a:avLst/>
          </a:prstGeom>
        </p:spPr>
      </p:pic>
      <p:pic>
        <p:nvPicPr>
          <p:cNvPr id="14" name="Picture 13">
            <a:extLst>
              <a:ext uri="{FF2B5EF4-FFF2-40B4-BE49-F238E27FC236}">
                <a16:creationId xmlns:a16="http://schemas.microsoft.com/office/drawing/2014/main" id="{4AC37404-C01A-F44A-9911-B0419C134A5B}"/>
              </a:ext>
            </a:extLst>
          </p:cNvPr>
          <p:cNvPicPr>
            <a:picLocks noChangeAspect="1"/>
          </p:cNvPicPr>
          <p:nvPr/>
        </p:nvPicPr>
        <p:blipFill>
          <a:blip r:embed="rId4"/>
          <a:stretch>
            <a:fillRect/>
          </a:stretch>
        </p:blipFill>
        <p:spPr>
          <a:xfrm>
            <a:off x="5901990" y="1507740"/>
            <a:ext cx="387350" cy="457200"/>
          </a:xfrm>
          <a:prstGeom prst="rect">
            <a:avLst/>
          </a:prstGeom>
        </p:spPr>
      </p:pic>
      <p:pic>
        <p:nvPicPr>
          <p:cNvPr id="16" name="Picture 15">
            <a:extLst>
              <a:ext uri="{FF2B5EF4-FFF2-40B4-BE49-F238E27FC236}">
                <a16:creationId xmlns:a16="http://schemas.microsoft.com/office/drawing/2014/main" id="{F982FA4F-863A-1148-A5E8-45B636FF86FB}"/>
              </a:ext>
            </a:extLst>
          </p:cNvPr>
          <p:cNvPicPr>
            <a:picLocks noChangeAspect="1"/>
          </p:cNvPicPr>
          <p:nvPr/>
        </p:nvPicPr>
        <p:blipFill>
          <a:blip r:embed="rId5"/>
          <a:stretch>
            <a:fillRect/>
          </a:stretch>
        </p:blipFill>
        <p:spPr>
          <a:xfrm>
            <a:off x="8161085" y="1507740"/>
            <a:ext cx="422275" cy="457200"/>
          </a:xfrm>
          <a:prstGeom prst="rect">
            <a:avLst/>
          </a:prstGeom>
        </p:spPr>
      </p:pic>
      <p:pic>
        <p:nvPicPr>
          <p:cNvPr id="18" name="Picture 17">
            <a:extLst>
              <a:ext uri="{FF2B5EF4-FFF2-40B4-BE49-F238E27FC236}">
                <a16:creationId xmlns:a16="http://schemas.microsoft.com/office/drawing/2014/main" id="{F770A74A-392B-7044-A652-9CC2073634DE}"/>
              </a:ext>
            </a:extLst>
          </p:cNvPr>
          <p:cNvPicPr>
            <a:picLocks noChangeAspect="1"/>
          </p:cNvPicPr>
          <p:nvPr/>
        </p:nvPicPr>
        <p:blipFill>
          <a:blip r:embed="rId6"/>
          <a:stretch>
            <a:fillRect/>
          </a:stretch>
        </p:blipFill>
        <p:spPr>
          <a:xfrm>
            <a:off x="10452266" y="1507740"/>
            <a:ext cx="457200" cy="457200"/>
          </a:xfrm>
          <a:prstGeom prst="rect">
            <a:avLst/>
          </a:prstGeom>
        </p:spPr>
      </p:pic>
      <p:pic>
        <p:nvPicPr>
          <p:cNvPr id="20" name="Picture 19">
            <a:extLst>
              <a:ext uri="{FF2B5EF4-FFF2-40B4-BE49-F238E27FC236}">
                <a16:creationId xmlns:a16="http://schemas.microsoft.com/office/drawing/2014/main" id="{C3750274-3D79-904D-A8CF-282957886B75}"/>
              </a:ext>
            </a:extLst>
          </p:cNvPr>
          <p:cNvPicPr>
            <a:picLocks noChangeAspect="1"/>
          </p:cNvPicPr>
          <p:nvPr/>
        </p:nvPicPr>
        <p:blipFill>
          <a:blip r:embed="rId7"/>
          <a:stretch>
            <a:fillRect/>
          </a:stretch>
        </p:blipFill>
        <p:spPr>
          <a:xfrm>
            <a:off x="1180766" y="4383287"/>
            <a:ext cx="625475" cy="457200"/>
          </a:xfrm>
          <a:prstGeom prst="rect">
            <a:avLst/>
          </a:prstGeom>
        </p:spPr>
      </p:pic>
      <p:pic>
        <p:nvPicPr>
          <p:cNvPr id="22" name="Picture 21">
            <a:extLst>
              <a:ext uri="{FF2B5EF4-FFF2-40B4-BE49-F238E27FC236}">
                <a16:creationId xmlns:a16="http://schemas.microsoft.com/office/drawing/2014/main" id="{8BB76255-99E9-A449-9915-E31FB3709ECC}"/>
              </a:ext>
            </a:extLst>
          </p:cNvPr>
          <p:cNvPicPr>
            <a:picLocks noChangeAspect="1"/>
          </p:cNvPicPr>
          <p:nvPr/>
        </p:nvPicPr>
        <p:blipFill>
          <a:blip r:embed="rId8"/>
          <a:stretch>
            <a:fillRect/>
          </a:stretch>
        </p:blipFill>
        <p:spPr>
          <a:xfrm>
            <a:off x="3581400" y="4383287"/>
            <a:ext cx="476250" cy="457200"/>
          </a:xfrm>
          <a:prstGeom prst="rect">
            <a:avLst/>
          </a:prstGeom>
        </p:spPr>
      </p:pic>
      <p:pic>
        <p:nvPicPr>
          <p:cNvPr id="23" name="Picture 22">
            <a:extLst>
              <a:ext uri="{FF2B5EF4-FFF2-40B4-BE49-F238E27FC236}">
                <a16:creationId xmlns:a16="http://schemas.microsoft.com/office/drawing/2014/main" id="{0BBD8B98-BEC8-C64A-B73D-E908812962BB}"/>
              </a:ext>
            </a:extLst>
          </p:cNvPr>
          <p:cNvPicPr>
            <a:picLocks noChangeAspect="1"/>
          </p:cNvPicPr>
          <p:nvPr/>
        </p:nvPicPr>
        <p:blipFill>
          <a:blip r:embed="rId9"/>
          <a:stretch>
            <a:fillRect/>
          </a:stretch>
        </p:blipFill>
        <p:spPr>
          <a:xfrm>
            <a:off x="5959140" y="4383287"/>
            <a:ext cx="273050" cy="457200"/>
          </a:xfrm>
          <a:prstGeom prst="rect">
            <a:avLst/>
          </a:prstGeom>
        </p:spPr>
      </p:pic>
      <p:pic>
        <p:nvPicPr>
          <p:cNvPr id="24" name="Picture 23">
            <a:extLst>
              <a:ext uri="{FF2B5EF4-FFF2-40B4-BE49-F238E27FC236}">
                <a16:creationId xmlns:a16="http://schemas.microsoft.com/office/drawing/2014/main" id="{EB84408B-57EB-F94A-AEF6-0F4DD967B52A}"/>
              </a:ext>
            </a:extLst>
          </p:cNvPr>
          <p:cNvPicPr>
            <a:picLocks noChangeAspect="1"/>
          </p:cNvPicPr>
          <p:nvPr/>
        </p:nvPicPr>
        <p:blipFill>
          <a:blip r:embed="rId10"/>
          <a:stretch>
            <a:fillRect/>
          </a:stretch>
        </p:blipFill>
        <p:spPr>
          <a:xfrm>
            <a:off x="8080874" y="4383287"/>
            <a:ext cx="667716" cy="457200"/>
          </a:xfrm>
          <a:prstGeom prst="rect">
            <a:avLst/>
          </a:prstGeom>
        </p:spPr>
      </p:pic>
      <p:pic>
        <p:nvPicPr>
          <p:cNvPr id="25" name="Picture 24">
            <a:extLst>
              <a:ext uri="{FF2B5EF4-FFF2-40B4-BE49-F238E27FC236}">
                <a16:creationId xmlns:a16="http://schemas.microsoft.com/office/drawing/2014/main" id="{25D6B90C-F0BC-5445-9207-A4925BDC2921}"/>
              </a:ext>
            </a:extLst>
          </p:cNvPr>
          <p:cNvPicPr>
            <a:picLocks noChangeAspect="1"/>
          </p:cNvPicPr>
          <p:nvPr/>
        </p:nvPicPr>
        <p:blipFill>
          <a:blip r:embed="rId11"/>
          <a:stretch>
            <a:fillRect/>
          </a:stretch>
        </p:blipFill>
        <p:spPr>
          <a:xfrm>
            <a:off x="10223666" y="4378095"/>
            <a:ext cx="457200" cy="457200"/>
          </a:xfrm>
          <a:prstGeom prst="rect">
            <a:avLst/>
          </a:prstGeom>
        </p:spPr>
      </p:pic>
      <p:pic>
        <p:nvPicPr>
          <p:cNvPr id="1026" name="Picture 2" descr="Understanding Kosher Symbols: A Quick Guide for Dairy-Free Consumers">
            <a:extLst>
              <a:ext uri="{FF2B5EF4-FFF2-40B4-BE49-F238E27FC236}">
                <a16:creationId xmlns:a16="http://schemas.microsoft.com/office/drawing/2014/main" id="{243DDC43-42E7-4F50-957B-04B6A7B32B0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4469" b="9635"/>
          <a:stretch/>
        </p:blipFill>
        <p:spPr bwMode="auto">
          <a:xfrm>
            <a:off x="10802308" y="4349212"/>
            <a:ext cx="899282" cy="51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879278"/>
      </p:ext>
    </p:extLst>
  </p:cSld>
  <p:clrMapOvr>
    <a:masterClrMapping/>
  </p:clrMapOvr>
</p:sld>
</file>

<file path=ppt/theme/theme1.xml><?xml version="1.0" encoding="utf-8"?>
<a:theme xmlns:a="http://schemas.openxmlformats.org/drawingml/2006/main" name="Bronner Corporate Template Theme">
  <a:themeElements>
    <a:clrScheme name="Custom 4">
      <a:dk1>
        <a:srgbClr val="00358E"/>
      </a:dk1>
      <a:lt1>
        <a:sysClr val="window" lastClr="FFFFFF"/>
      </a:lt1>
      <a:dk2>
        <a:srgbClr val="002554"/>
      </a:dk2>
      <a:lt2>
        <a:srgbClr val="E7E6E6"/>
      </a:lt2>
      <a:accent1>
        <a:srgbClr val="002554"/>
      </a:accent1>
      <a:accent2>
        <a:srgbClr val="00358E"/>
      </a:accent2>
      <a:accent3>
        <a:srgbClr val="3A3838"/>
      </a:accent3>
      <a:accent4>
        <a:srgbClr val="81B0D2"/>
      </a:accent4>
      <a:accent5>
        <a:srgbClr val="AEABAB"/>
      </a:accent5>
      <a:accent6>
        <a:srgbClr val="7F7F7F"/>
      </a:accent6>
      <a:hlink>
        <a:srgbClr val="3F3F3F"/>
      </a:hlink>
      <a:folHlink>
        <a:srgbClr val="00358E"/>
      </a:folHlink>
    </a:clrScheme>
    <a:fontScheme name="Bronner PPT Template Theme">
      <a:majorFont>
        <a:latin typeface="Trade Gothic LT Std Cn"/>
        <a:ea typeface=""/>
        <a:cs typeface=""/>
      </a:majorFont>
      <a:minorFont>
        <a:latin typeface="BentonSansCon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nner Corporate Template Theme" id="{98183C27-F72B-40BA-B9FB-24C5EDDF5103}" vid="{2D5925C0-BC6C-45A1-B256-05C7C3A155B6}"/>
    </a:ext>
  </a:extLst>
</a:theme>
</file>

<file path=ppt/theme/theme2.xml><?xml version="1.0" encoding="utf-8"?>
<a:theme xmlns:a="http://schemas.openxmlformats.org/drawingml/2006/main" name="Blank no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53F32C9C08D048A11CA628E31E7773" ma:contentTypeVersion="15" ma:contentTypeDescription="Create a new document." ma:contentTypeScope="" ma:versionID="9146e9e544f136b609edc862e65885de">
  <xsd:schema xmlns:xsd="http://www.w3.org/2001/XMLSchema" xmlns:xs="http://www.w3.org/2001/XMLSchema" xmlns:p="http://schemas.microsoft.com/office/2006/metadata/properties" xmlns:ns1="http://schemas.microsoft.com/sharepoint/v3" xmlns:ns2="2c7ef5c5-3987-47ae-b26c-3b7545a67d61" xmlns:ns3="430adeba-6bad-40e2-8191-acf830fac9c0" targetNamespace="http://schemas.microsoft.com/office/2006/metadata/properties" ma:root="true" ma:fieldsID="abb7cdeabaa13f2ac75f47f80a0b3142" ns1:_="" ns2:_="" ns3:_="">
    <xsd:import namespace="http://schemas.microsoft.com/sharepoint/v3"/>
    <xsd:import namespace="2c7ef5c5-3987-47ae-b26c-3b7545a67d61"/>
    <xsd:import namespace="430adeba-6bad-40e2-8191-acf830fac9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7ef5c5-3987-47ae-b26c-3b7545a67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0adeba-6bad-40e2-8191-acf830fac9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A275F2E-781C-4D34-B9E5-8C539776E517}">
  <ds:schemaRefs>
    <ds:schemaRef ds:uri="http://schemas.microsoft.com/sharepoint/v3/contenttype/forms"/>
  </ds:schemaRefs>
</ds:datastoreItem>
</file>

<file path=customXml/itemProps2.xml><?xml version="1.0" encoding="utf-8"?>
<ds:datastoreItem xmlns:ds="http://schemas.openxmlformats.org/officeDocument/2006/customXml" ds:itemID="{A443F603-FF1D-4C3C-A668-9D46B5637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7ef5c5-3987-47ae-b26c-3b7545a67d61"/>
    <ds:schemaRef ds:uri="430adeba-6bad-40e2-8191-acf830fac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8BCBA-B74E-4927-8301-FA18D156D784}">
  <ds:schemaRefs>
    <ds:schemaRef ds:uri="http://schemas.microsoft.com/sharepoint/v3"/>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30adeba-6bad-40e2-8191-acf830fac9c0"/>
    <ds:schemaRef ds:uri="http://purl.org/dc/dcmitype/"/>
    <ds:schemaRef ds:uri="2c7ef5c5-3987-47ae-b26c-3b7545a67d6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2643</TotalTime>
  <Words>1500</Words>
  <Application>Microsoft Office PowerPoint</Application>
  <PresentationFormat>Widescreen</PresentationFormat>
  <Paragraphs>389</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 Light</vt:lpstr>
      <vt:lpstr>Calibri</vt:lpstr>
      <vt:lpstr>BentonSansCond Medium</vt:lpstr>
      <vt:lpstr>BentonSansCond Book</vt:lpstr>
      <vt:lpstr>Trade Gothic LT Std Cn</vt:lpstr>
      <vt:lpstr>Bronner Corporate Template Theme</vt:lpstr>
      <vt:lpstr>Blank no logo</vt:lpstr>
      <vt:lpstr>Dr. Bronner’s customers</vt:lpstr>
      <vt:lpstr>Dr. Bronner’s social media community size</vt:lpstr>
      <vt:lpstr>spins ranking: natural enhanced channel</vt:lpstr>
      <vt:lpstr>Wholesale Pricing</vt:lpstr>
      <vt:lpstr>Dr. Bronner’s is certified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 presentation</dc:title>
  <dc:creator>Angie Brucia</dc:creator>
  <cp:lastModifiedBy>Sara Tajik</cp:lastModifiedBy>
  <cp:revision>22</cp:revision>
  <dcterms:created xsi:type="dcterms:W3CDTF">2020-10-23T20:15:48Z</dcterms:created>
  <dcterms:modified xsi:type="dcterms:W3CDTF">2021-12-10T00:34:02Z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0x0101006453F32C9C08D048A11CA628E31E7773</vt:lpwstr>
  </property>
</Properties>
</file>