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1" r:id="rId4"/>
    <p:sldMasterId id="2147483691" r:id="rId5"/>
  </p:sldMasterIdLst>
  <p:notesMasterIdLst>
    <p:notesMasterId r:id="rId19"/>
  </p:notesMasterIdLst>
  <p:sldIdLst>
    <p:sldId id="297" r:id="rId6"/>
    <p:sldId id="379" r:id="rId7"/>
    <p:sldId id="377" r:id="rId8"/>
    <p:sldId id="380" r:id="rId9"/>
    <p:sldId id="376" r:id="rId10"/>
    <p:sldId id="381" r:id="rId11"/>
    <p:sldId id="375" r:id="rId12"/>
    <p:sldId id="382" r:id="rId13"/>
    <p:sldId id="378" r:id="rId14"/>
    <p:sldId id="383" r:id="rId15"/>
    <p:sldId id="368" r:id="rId16"/>
    <p:sldId id="341" r:id="rId17"/>
    <p:sldId id="364" r:id="rId18"/>
  </p:sldIdLst>
  <p:sldSz cx="12192000" cy="6858000"/>
  <p:notesSz cx="6858000" cy="9144000"/>
  <p:embeddedFontLst>
    <p:embeddedFont>
      <p:font typeface="BentonSansCond Book" panose="02000406020000020004" charset="0"/>
      <p:regular r:id="rId20"/>
    </p:embeddedFont>
    <p:embeddedFont>
      <p:font typeface="BentonSansCond Medium" panose="020006060200000200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rade Gothic LT Std Cn" panose="00000506000000000000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7" userDrawn="1">
          <p15:clr>
            <a:srgbClr val="A4A3A4"/>
          </p15:clr>
        </p15:guide>
        <p15:guide id="3" orient="horz" pos="3848" userDrawn="1">
          <p15:clr>
            <a:srgbClr val="A4A3A4"/>
          </p15:clr>
        </p15:guide>
        <p15:guide id="4" orient="horz" pos="3254" userDrawn="1">
          <p15:clr>
            <a:srgbClr val="A4A3A4"/>
          </p15:clr>
        </p15:guide>
        <p15:guide id="5" orient="horz" pos="887" userDrawn="1">
          <p15:clr>
            <a:srgbClr val="A4A3A4"/>
          </p15:clr>
        </p15:guide>
        <p15:guide id="6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269913-0B24-90E6-9D27-0D558F73965E}" name="Rafi Loiederman" initials="RL" userId="S::rafi@drbronner.com::269e375a-6a96-4c66-bd3b-e5c47931d83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 Tajik" initials="ST" lastIdx="124" clrIdx="0">
    <p:extLst>
      <p:ext uri="{19B8F6BF-5375-455C-9EA6-DF929625EA0E}">
        <p15:presenceInfo xmlns:p15="http://schemas.microsoft.com/office/powerpoint/2012/main" userId="S::sara.tajik@Drbronner.com::b9df4f4c-01c8-499b-a1e7-3978f70a0388" providerId="AD"/>
      </p:ext>
    </p:extLst>
  </p:cmAuthor>
  <p:cmAuthor id="2" name="Astarae Metcalf (Nancy)" initials="AM(" lastIdx="1" clrIdx="1">
    <p:extLst>
      <p:ext uri="{19B8F6BF-5375-455C-9EA6-DF929625EA0E}">
        <p15:presenceInfo xmlns:p15="http://schemas.microsoft.com/office/powerpoint/2012/main" userId="S::Nancy.Astarae@Drbronner.com::ed975d0a-5822-4641-a15c-dfb16ed9f84d" providerId="AD"/>
      </p:ext>
    </p:extLst>
  </p:cmAuthor>
  <p:cmAuthor id="3" name="Rachel Day" initials="RD" lastIdx="12" clrIdx="2">
    <p:extLst>
      <p:ext uri="{19B8F6BF-5375-455C-9EA6-DF929625EA0E}">
        <p15:presenceInfo xmlns:p15="http://schemas.microsoft.com/office/powerpoint/2012/main" userId="S::rachel@drbronner.com::a1546b7b-d721-4b36-974b-0587548c07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629"/>
    <a:srgbClr val="046A38"/>
    <a:srgbClr val="355939"/>
    <a:srgbClr val="CE0058"/>
    <a:srgbClr val="4934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3" autoAdjust="0"/>
    <p:restoredTop sz="79592" autoAdjust="0"/>
  </p:normalViewPr>
  <p:slideViewPr>
    <p:cSldViewPr snapToGrid="0">
      <p:cViewPr varScale="1">
        <p:scale>
          <a:sx n="90" d="100"/>
          <a:sy n="90" d="100"/>
        </p:scale>
        <p:origin x="104" y="72"/>
      </p:cViewPr>
      <p:guideLst>
        <p:guide orient="horz" pos="3487"/>
        <p:guide orient="horz" pos="3848"/>
        <p:guide orient="horz" pos="3254"/>
        <p:guide orient="horz" pos="8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32B1-692D-4521-A9EB-4D94B00C2B58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736F-AF74-4DE3-81D7-09FDE9F90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4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736F-AF74-4DE3-81D7-09FDE9F90B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21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736F-AF74-4DE3-81D7-09FDE9F90B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08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736F-AF74-4DE3-81D7-09FDE9F90B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93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736F-AF74-4DE3-81D7-09FDE9F90B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74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736F-AF74-4DE3-81D7-09FDE9F90B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3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736F-AF74-4DE3-81D7-09FDE9F90B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58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C3BF3-BFDF-4409-986C-C9B541E78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583" y="1467615"/>
            <a:ext cx="6582835" cy="288181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4165600"/>
            <a:ext cx="12192000" cy="7846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ts val="3600"/>
              </a:lnSpc>
              <a:defRPr sz="3200" b="1" baseline="0"/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1"/>
          </p:nvPr>
        </p:nvSpPr>
        <p:spPr>
          <a:xfrm>
            <a:off x="0" y="4649178"/>
            <a:ext cx="12192000" cy="11013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51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71934" cy="610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0" y="6106026"/>
            <a:ext cx="11442032" cy="751974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2800"/>
              </a:lnSpc>
              <a:buNone/>
              <a:defRPr sz="2400" b="1" cap="all" spc="1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FOOTER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20066" y="0"/>
            <a:ext cx="6071934" cy="61081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38B09-A299-47E3-8231-A353D87305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42032" y="6223394"/>
            <a:ext cx="504162" cy="498082"/>
          </a:xfrm>
        </p:spPr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0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830679" cy="3025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0" y="6106026"/>
            <a:ext cx="11442032" cy="751974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2800"/>
              </a:lnSpc>
              <a:buNone/>
              <a:defRPr sz="2400" b="1" cap="all" spc="1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FOOTER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074070"/>
            <a:ext cx="4830679" cy="3025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583529" y="0"/>
            <a:ext cx="3608471" cy="6100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896852" y="0"/>
            <a:ext cx="3633537" cy="6100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46BE5-5A4F-42BA-B89C-183A34517B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42032" y="6223394"/>
            <a:ext cx="504162" cy="498082"/>
          </a:xfrm>
        </p:spPr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550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252847"/>
            <a:ext cx="12192000" cy="4726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56CFC-FACD-4408-B253-4D372C8D9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D721CF-8514-448E-89BA-68EAAA8A62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8FB09-98AF-4E5E-86BE-0B6FFBD1F2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98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791621" y="1668582"/>
            <a:ext cx="6608763" cy="28320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latin typeface="BentonSansCond Medium" panose="02000606020000020004" pitchFamily="50" charset="0"/>
              </a:defRPr>
            </a:lvl1pPr>
            <a:lvl2pPr marL="342892" indent="0" algn="ctr">
              <a:buNone/>
              <a:defRPr sz="1800">
                <a:latin typeface="BentonSansCond Medium" panose="02000606020000020004" pitchFamily="50" charset="0"/>
              </a:defRPr>
            </a:lvl2pPr>
            <a:lvl3pPr marL="685783" indent="0" algn="ctr">
              <a:buNone/>
              <a:defRPr sz="1800">
                <a:latin typeface="BentonSansCond Medium" panose="02000606020000020004" pitchFamily="50" charset="0"/>
              </a:defRPr>
            </a:lvl3pPr>
            <a:lvl4pPr marL="1028675" indent="0" algn="ctr">
              <a:buNone/>
              <a:defRPr sz="1800">
                <a:latin typeface="BentonSansCond Medium" panose="02000606020000020004" pitchFamily="50" charset="0"/>
              </a:defRPr>
            </a:lvl4pPr>
            <a:lvl5pPr marL="1371566" indent="0" algn="ctr">
              <a:buNone/>
              <a:defRPr sz="1800">
                <a:latin typeface="BentonSansCond Medium" panose="02000606020000020004" pitchFamily="50" charset="0"/>
              </a:defRPr>
            </a:lvl5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1F74C-B030-4F9F-901A-8278307799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79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367B0-7EB1-495A-A670-12AA58CD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EEBDD0-1885-468A-9C0A-1C8D768672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0509E-E923-4E47-9547-F567961D57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FF295C5-A748-49EE-B337-21182885528B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9403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5"/>
          </p:nvPr>
        </p:nvSpPr>
        <p:spPr>
          <a:xfrm>
            <a:off x="476251" y="1484313"/>
            <a:ext cx="11239500" cy="4489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2F8BA-0213-4C41-BD14-91A9690D2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A8BAE7-D35B-4186-BF8C-D28350AC68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56AA7-30E0-4256-9C15-20638151A6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B142DA8-67A4-4FE6-8FEC-593ACC5BE21A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5871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420014" y="1543791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832683" y="1543791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45353" y="1543791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420014" y="3762497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832683" y="3762497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245353" y="3762497"/>
            <a:ext cx="2274127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B5F79-CD79-4BDA-8B19-B34E380DD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88CC8-87CF-43DA-83DC-D397A48B960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4374A-B437-4929-869B-8E6889DF643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DEADBAC-3E08-44D7-9D93-4EFBC479F59F}"/>
              </a:ext>
            </a:extLst>
          </p:cNvPr>
          <p:cNvSpPr>
            <a:spLocks noGrp="1"/>
          </p:cNvSpPr>
          <p:nvPr>
            <p:ph type="subTitle" idx="20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4260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0020" y="1917864"/>
            <a:ext cx="3423477" cy="3140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345380" y="1917864"/>
            <a:ext cx="3423477" cy="3140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930736" y="1917864"/>
            <a:ext cx="3423477" cy="3140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A8E759-D99D-4C9D-B5FE-84A56F9A1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FE236-0BC5-4DCA-BF2C-947B6BE77DD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9F0FE-8ABC-4387-AE02-5DF58454DE2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9CDF134-6BCA-4222-B0BB-7803F3420FB9}"/>
              </a:ext>
            </a:extLst>
          </p:cNvPr>
          <p:cNvSpPr>
            <a:spLocks noGrp="1"/>
          </p:cNvSpPr>
          <p:nvPr>
            <p:ph type="subTitle" idx="20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8103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78567" y="1501775"/>
            <a:ext cx="1725880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2964535" y="1501781"/>
            <a:ext cx="2779052" cy="2085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6270173" y="1502228"/>
            <a:ext cx="1725880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8156144" y="1501781"/>
            <a:ext cx="2828533" cy="2085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1078567" y="3862986"/>
            <a:ext cx="1725880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2964535" y="3862992"/>
            <a:ext cx="2779052" cy="2085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6270173" y="3863439"/>
            <a:ext cx="1725880" cy="2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156144" y="3862992"/>
            <a:ext cx="2828533" cy="20859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A9004-32AB-42CB-A6E3-ED48AE19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5906C1-27D9-4CE8-8C56-86348DFB7EE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3D9FE-7684-4E87-9D17-0B1236267E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F7A2BC0-7921-4908-B338-0840AAA8ED80}"/>
              </a:ext>
            </a:extLst>
          </p:cNvPr>
          <p:cNvSpPr>
            <a:spLocks noGrp="1"/>
          </p:cNvSpPr>
          <p:nvPr>
            <p:ph type="subTitle" idx="25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72950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46270" y="1549728"/>
            <a:ext cx="3289465" cy="4304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972297" y="1549728"/>
            <a:ext cx="3978235" cy="1816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087101" y="1549728"/>
            <a:ext cx="3412985" cy="43048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972297" y="3491351"/>
            <a:ext cx="3978235" cy="2363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E60332-6FCC-4C90-B213-DB98777D1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D4BEC0-9DEE-402D-84FB-D68BF08474E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F60860-C9D5-4B84-B52A-09424C62463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7A0A556-DE00-47D4-9CCE-740FAC131517}"/>
              </a:ext>
            </a:extLst>
          </p:cNvPr>
          <p:cNvSpPr>
            <a:spLocks noGrp="1"/>
          </p:cNvSpPr>
          <p:nvPr>
            <p:ph type="subTitle" idx="19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737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996" y="1825630"/>
            <a:ext cx="10490008" cy="4052661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1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5FAAC-1AAD-42CC-B795-0456DE1A25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CLICK TO EDIT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889C9F-1D39-4017-93CC-1B7ADAB469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65E98AB-6607-49BB-B2F5-0A6FE4CC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9397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FAE954-CAB4-47C4-BD83-22F7F1FBA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06188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35D446C-EF9D-4500-96F8-704F8B4C5FD9}"/>
              </a:ext>
            </a:extLst>
          </p:cNvPr>
          <p:cNvSpPr>
            <a:spLocks noGrp="1"/>
          </p:cNvSpPr>
          <p:nvPr>
            <p:ph type="subTitle" idx="16" hasCustomPrompt="1"/>
          </p:nvPr>
        </p:nvSpPr>
        <p:spPr>
          <a:xfrm>
            <a:off x="0" y="5868403"/>
            <a:ext cx="12192000" cy="9895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2000">
                <a:latin typeface="+mn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First Last Name, Title, Phone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31A572-2C85-46AA-891B-4F12B9BC6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8828"/>
            <a:ext cx="12192000" cy="492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12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A333-B403-431E-B39A-EA84FBA83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0AF05-10CB-484B-B279-35CF6994B2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31F2E-DDBA-4F04-9BE2-A04818608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4DBD5-7E81-4B57-B262-1826D03E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1CD83-6E71-4BE2-8207-93B6F01AC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71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4556-5B2C-42E3-8962-63E6FED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7E929-A1C2-4115-9917-CCEA3C29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48A92-991D-4F5C-BA53-FB306F72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28A20-9990-41BC-9E3E-AD2675888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7A811-D9AF-44FE-9D9C-BE8858EA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45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929F-8B8F-4C06-BB24-897BB9EC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3C4C7-F112-4677-8E33-6DC1E8A15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D97F6-4EE4-405F-B001-02D84166A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FE1D0-2323-49A1-882D-96143AA6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0F1FB-5933-4936-876A-D23F78244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91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1E3E9-02D0-43C8-AFCE-87C5E0DA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E985F-902D-41BC-939A-A81EA123A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10A81-47A8-4036-B18A-2211B0AC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DA83E-A2F3-42B1-9373-6967F290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8C796-B512-47D1-BA08-14D598CA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7C842-8236-4249-B3E7-67EA96B69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15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297C8-8AB6-4D4C-A89B-00F1B84A5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62038-A293-4E74-9E87-7C1D3D894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AA95E-00B3-4779-B2D6-D12D555E2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3C5FB-F834-432D-9626-5083A1387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83A691-61D3-45BC-8AC2-D16C83D4A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AB909C-D65D-4518-9A9B-093F939AE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B1E97E-5D76-4EBD-B3A9-276FD71AD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B2645-1141-4CCE-9577-0136ECA7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98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7C50-2749-4445-8326-D087DCE3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CC184-E577-4B8F-8061-7CB8FB95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93BDC-D7FF-40A8-8143-524CDA8E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7FD0-88E6-4396-979D-2ED2890B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27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3F23D3-BF98-4428-8708-D0D9BD60F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BE2356-532F-43C2-B7DB-A2EEAF10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C03F3-786F-4AA4-ABE5-4238B3C8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8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6850-38D3-4345-8D13-081757F5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25FA8-549F-4C10-910C-A42394DB5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B55399-FF82-4D9F-9044-002EB3A69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D902D-8A4E-4917-85EA-B3EEADD5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9B412-0D8C-4A02-B1A9-359AD036E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115E0-199D-46F5-B43A-EBE81B9A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94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013-3222-44BB-8BD4-6EA91AC9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A93FB3-7F7D-4E00-A91B-F9DDF54F6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A9028-4227-4287-AFD2-EC47A36FA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F26F3-5323-4269-B5CD-90094988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604A-E919-4AFC-9333-E348E754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BC200-AEE1-4B99-9101-B9F894ECB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0779" y="1825630"/>
            <a:ext cx="5918008" cy="4052661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458" y="1825624"/>
            <a:ext cx="4869295" cy="4052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23D0F4-08BE-4F80-B850-2F990609A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50E53-9A34-43EB-9097-D100F7142D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7F0C1-75A0-426B-B236-027638CFE2D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904EB1-2A0E-42D0-BF58-D613F4DB6B28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274808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DC3AB-B334-4B08-BD1D-4B74B285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00515-3566-4FB3-947E-5A76DB0DD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35485-95A2-47E5-961B-04AB3B97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567E5-6D02-47B9-B91B-894F337E8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58F15-F3D1-40F3-B2DB-6B61C1E1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407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2ACFF1-4ADC-4741-B636-776287D67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00DC0-9727-4C78-AC43-1FEA8A924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07AD-4204-411F-A43F-D09AA6EDD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27F0B3-9FE6-4583-8992-6ABAFB285E6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FB024-DEAD-4A74-A267-FB7073AC7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A2CB0-7FD4-468B-8DED-9D8A07BEA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304C3D-7ACE-40BC-B0DF-A23F91C2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5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240" y="1836521"/>
            <a:ext cx="5918008" cy="4052661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689497" y="1836515"/>
            <a:ext cx="4869295" cy="4052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6E06F-1B69-4431-BA75-72BF4AD2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98822-5D03-4221-BC96-BD1AABD961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3DC93-76A7-4308-9E7A-FE858F1546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E84A232-CE07-4F6B-866F-6585C7E96020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058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92D702-1BB7-49B5-BBE3-C592128B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D1B90-426A-44EF-BAF8-81482CB587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5A710-14CD-45B4-BC0C-FB7B8630D3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D3973C1-A096-48E1-A620-483679D55E14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5613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240" y="1836521"/>
            <a:ext cx="5918008" cy="4052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689497" y="1836521"/>
            <a:ext cx="4869295" cy="3768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689497" y="5687569"/>
            <a:ext cx="4869295" cy="2016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50D23-D917-49A3-931E-5FEB7C0B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1727C-21B6-4365-B63C-2FD6911BD8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1DEC71-E8E3-473B-BFFD-207BD22337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3B09511-B159-45A4-A082-7A5DAE5D7EAA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585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and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0779" y="1836521"/>
            <a:ext cx="5918008" cy="40526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5245" y="1836521"/>
            <a:ext cx="4869295" cy="3768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525466" y="5705475"/>
            <a:ext cx="4868863" cy="26193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/>
            </a:lvl1pPr>
          </a:lstStyle>
          <a:p>
            <a:pPr lvl="0"/>
            <a:r>
              <a:rPr lang="en-US" dirty="0"/>
              <a:t>Click to edit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0A894-B004-4EC1-9E6A-EF445472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F9B5A-473C-4832-92DF-563D69A046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CLICK TO EDIT 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668DE-F8B3-4B4A-A320-7E3BBB36719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16F30E7-CE66-4376-9901-D3C0C6D8355D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0" y="537394"/>
            <a:ext cx="12192000" cy="7973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ts val="2800"/>
              </a:lnSpc>
              <a:buNone/>
              <a:defRPr sz="24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92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2E21D-BF12-422C-9B4F-6F39E7E57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96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106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Content Placeholder 14"/>
          <p:cNvSpPr>
            <a:spLocks noGrp="1"/>
          </p:cNvSpPr>
          <p:nvPr>
            <p:ph sz="quarter" idx="14" hasCustomPrompt="1"/>
          </p:nvPr>
        </p:nvSpPr>
        <p:spPr>
          <a:xfrm>
            <a:off x="0" y="6106026"/>
            <a:ext cx="11442032" cy="751974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2800"/>
              </a:lnSpc>
              <a:buNone/>
              <a:defRPr sz="2400" b="1" cap="all" spc="15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F5CB0-9632-49BF-AE89-46CA462BC6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42032" y="6223394"/>
            <a:ext cx="504162" cy="498082"/>
          </a:xfrm>
        </p:spPr>
        <p:txBody>
          <a:bodyPr/>
          <a:lstStyle/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3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36" y="6223393"/>
            <a:ext cx="1382273" cy="498416"/>
          </a:xfrm>
          <a:prstGeom prst="rect">
            <a:avLst/>
          </a:prstGeom>
        </p:spPr>
      </p:pic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6EA14E32-D5D5-4C91-A2F2-041B057E4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2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1162D75-8353-427C-8FF7-9D51BA904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3523" y="6223394"/>
            <a:ext cx="722671" cy="498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D77E083-5E71-43E5-9A1F-1AA7D861D60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20F65FB-FE7D-40F5-B357-6B098296F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4761"/>
            <a:ext cx="10515600" cy="408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472B287-0A3C-465F-84BA-A7BF7E690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9921" y="6223394"/>
            <a:ext cx="8812159" cy="4980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kern="1000" cap="all" spc="100" baseline="0">
                <a:solidFill>
                  <a:schemeClr val="accent5"/>
                </a:solidFill>
                <a:latin typeface="Trade Gothic LT Std Cn" panose="00000506000000000000" pitchFamily="50" charset="0"/>
              </a:defRPr>
            </a:lvl1pPr>
          </a:lstStyle>
          <a:p>
            <a:r>
              <a:rPr lang="en-US" dirty="0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299088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5" r:id="rId2"/>
    <p:sldLayoutId id="2147483664" r:id="rId3"/>
    <p:sldLayoutId id="2147483669" r:id="rId4"/>
    <p:sldLayoutId id="2147483665" r:id="rId5"/>
    <p:sldLayoutId id="2147483673" r:id="rId6"/>
    <p:sldLayoutId id="2147483677" r:id="rId7"/>
    <p:sldLayoutId id="2147483667" r:id="rId8"/>
    <p:sldLayoutId id="2147483670" r:id="rId9"/>
    <p:sldLayoutId id="2147483683" r:id="rId10"/>
    <p:sldLayoutId id="2147483684" r:id="rId11"/>
    <p:sldLayoutId id="2147483674" r:id="rId12"/>
    <p:sldLayoutId id="2147483671" r:id="rId13"/>
    <p:sldLayoutId id="2147483678" r:id="rId14"/>
    <p:sldLayoutId id="2147483682" r:id="rId15"/>
    <p:sldLayoutId id="2147483672" r:id="rId16"/>
    <p:sldLayoutId id="2147483681" r:id="rId17"/>
    <p:sldLayoutId id="2147483679" r:id="rId18"/>
    <p:sldLayoutId id="2147483676" r:id="rId19"/>
    <p:sldLayoutId id="2147483680" r:id="rId20"/>
  </p:sldLayoutIdLst>
  <p:hf hdr="0" ftr="0" dt="0"/>
  <p:txStyles>
    <p:titleStyle>
      <a:lvl1pPr algn="ctr" defTabSz="685783" rtl="0" eaLnBrk="1" latinLnBrk="0" hangingPunct="1">
        <a:lnSpc>
          <a:spcPts val="3400"/>
        </a:lnSpc>
        <a:spcBef>
          <a:spcPct val="0"/>
        </a:spcBef>
        <a:buNone/>
        <a:defRPr sz="3000" b="1" kern="1200" cap="all" spc="150" baseline="0">
          <a:solidFill>
            <a:schemeClr val="tx1"/>
          </a:solidFill>
          <a:latin typeface="Trade Gothic LT Std Cn" panose="00000806000000000000" pitchFamily="50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ts val="2500"/>
        </a:lnSpc>
        <a:spcBef>
          <a:spcPts val="7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ts val="2500"/>
        </a:lnSpc>
        <a:spcBef>
          <a:spcPts val="7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ts val="2500"/>
        </a:lnSpc>
        <a:spcBef>
          <a:spcPts val="7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ts val="2500"/>
        </a:lnSpc>
        <a:spcBef>
          <a:spcPts val="7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ts val="2500"/>
        </a:lnSpc>
        <a:spcBef>
          <a:spcPts val="750"/>
        </a:spcBef>
        <a:buClr>
          <a:schemeClr val="tx1"/>
        </a:buClr>
        <a:buSzPct val="80000"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SzPct val="80000"/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indent="0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70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Unscented pure-castile liquid soap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C0F019-C322-1945-9BBA-F581699B7E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6044043"/>
            <a:ext cx="2743200" cy="45694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706079-BB7F-FD4F-85F4-78D4AED2B871}"/>
              </a:ext>
            </a:extLst>
          </p:cNvPr>
          <p:cNvSpPr txBox="1">
            <a:spLocks/>
          </p:cNvSpPr>
          <p:nvPr/>
        </p:nvSpPr>
        <p:spPr>
          <a:xfrm>
            <a:off x="0" y="5712205"/>
            <a:ext cx="12192000" cy="288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783" rtl="0" eaLnBrk="1" latinLnBrk="0" hangingPunct="1">
              <a:lnSpc>
                <a:spcPts val="29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400" b="1" spc="100" dirty="0">
                <a:latin typeface="Trade Gothic LT Std Cn"/>
                <a:cs typeface="Trade Gothic LT Std Cn"/>
              </a:rPr>
              <a:t>SIZES: </a:t>
            </a:r>
            <a:r>
              <a:rPr lang="en-US" sz="1400" dirty="0"/>
              <a:t>2 oz., 4 oz., 8 oz., 16 oz., 32 oz., &amp; 1 gal.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7D5F1-814F-DC4B-A8C5-A66B4614E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044"/>
          <a:stretch/>
        </p:blipFill>
        <p:spPr>
          <a:xfrm>
            <a:off x="2843188" y="3838213"/>
            <a:ext cx="933320" cy="1716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156A95-CB31-EB42-B1D5-2248B1B1E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062" y="3403643"/>
            <a:ext cx="836799" cy="2131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D6921-9328-1248-BA76-5686EF945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198" y="2955612"/>
            <a:ext cx="958038" cy="2624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3A0637-0271-1C41-BFE9-666F3AD55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393" y="2458038"/>
            <a:ext cx="1037348" cy="3099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BF16F0-7F35-8042-93D2-A88C5FA38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802" y="1896592"/>
            <a:ext cx="1355745" cy="3650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2D0675-C0E5-2F4C-8F50-E48847C9E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0616" y="1114108"/>
            <a:ext cx="2758196" cy="46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naked organic lip balm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7E3BFC5-ED74-BB42-A0C9-C74BE8218C99}"/>
              </a:ext>
            </a:extLst>
          </p:cNvPr>
          <p:cNvSpPr txBox="1">
            <a:spLocks/>
          </p:cNvSpPr>
          <p:nvPr/>
        </p:nvSpPr>
        <p:spPr>
          <a:xfrm>
            <a:off x="3961671" y="2520504"/>
            <a:ext cx="6216471" cy="1354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800" kern="1200" baseline="0">
                <a:solidFill>
                  <a:srgbClr val="00358E"/>
                </a:solidFill>
                <a:latin typeface="BentonSansCond Book" panose="02000406020000020004" pitchFamily="50" charset="0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anyone with sensitive skin 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anyone sensitive to scents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87A59-A816-0A43-8AEE-73201852A138}"/>
              </a:ext>
            </a:extLst>
          </p:cNvPr>
          <p:cNvSpPr txBox="1"/>
          <p:nvPr/>
        </p:nvSpPr>
        <p:spPr bwMode="auto">
          <a:xfrm>
            <a:off x="3558900" y="5296442"/>
            <a:ext cx="6770210" cy="2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</a:pPr>
            <a:endParaRPr lang="en-US" sz="1000" kern="0" dirty="0">
              <a:solidFill>
                <a:srgbClr val="00358E"/>
              </a:solidFill>
              <a:cs typeface="BentonSansCond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34A49-E474-5248-9BC1-4300A50081CA}"/>
              </a:ext>
            </a:extLst>
          </p:cNvPr>
          <p:cNvSpPr txBox="1"/>
          <p:nvPr/>
        </p:nvSpPr>
        <p:spPr bwMode="auto">
          <a:xfrm>
            <a:off x="3961670" y="3875315"/>
            <a:ext cx="6216471" cy="79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00358E"/>
                </a:solidFill>
                <a:cs typeface="BentonSansCond Book"/>
              </a:rPr>
              <a:t>Ingredients: Organic Avocado Oil, Organic Beeswax, Organic Jojoba Oil, Organic Hemp Oil, Organic Essential Oils, Tocopherol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en-US" sz="1000" kern="0" spc="100" baseline="30000" dirty="0">
                <a:solidFill>
                  <a:srgbClr val="00358E"/>
                </a:solidFill>
                <a:latin typeface="Trade Gothic LT Std Cn"/>
                <a:cs typeface="Trade Gothic LT Std Cn"/>
              </a:rPr>
              <a:t>*</a:t>
            </a:r>
            <a:r>
              <a:rPr lang="en-US" sz="1000" b="1" kern="0" spc="100" dirty="0">
                <a:solidFill>
                  <a:srgbClr val="00358E"/>
                </a:solidFill>
                <a:latin typeface="Trade Gothic LT Std Cn"/>
                <a:cs typeface="Trade Gothic LT Std Cn"/>
              </a:rPr>
              <a:t>CERTIFIED FAIR TRADE INGREDIENTS</a:t>
            </a:r>
            <a:endParaRPr lang="en-US" sz="1000" kern="0" dirty="0">
              <a:solidFill>
                <a:srgbClr val="00358E"/>
              </a:solidFill>
              <a:cs typeface="BentonSansCond 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C0D0D-922C-8D47-818D-779320B04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276" y="1220731"/>
            <a:ext cx="1465838" cy="48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47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44C0A5-F9EE-E14B-BB2B-059E22814C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15" name="Title 20">
            <a:extLst>
              <a:ext uri="{FF2B5EF4-FFF2-40B4-BE49-F238E27FC236}">
                <a16:creationId xmlns:a16="http://schemas.microsoft.com/office/drawing/2014/main" id="{A6AE4B1B-E07B-894F-99B8-569A47FB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113" y="650221"/>
            <a:ext cx="4330701" cy="1002890"/>
          </a:xfrm>
        </p:spPr>
        <p:txBody>
          <a:bodyPr/>
          <a:lstStyle/>
          <a:p>
            <a:pPr algn="l"/>
            <a:r>
              <a:rPr lang="en-US" dirty="0"/>
              <a:t>As seen in: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1AA654-9330-5F45-B57E-9C4E95F69484}"/>
              </a:ext>
            </a:extLst>
          </p:cNvPr>
          <p:cNvSpPr txBox="1"/>
          <p:nvPr/>
        </p:nvSpPr>
        <p:spPr>
          <a:xfrm>
            <a:off x="5686113" y="2269197"/>
            <a:ext cx="4943787" cy="821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2400" dirty="0">
                <a:latin typeface="BentonSansCond Medium" pitchFamily="2" charset="77"/>
              </a:rPr>
              <a:t>The Best Gifts for Pregnant Women, According to Pregnant Women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A011C34-B1CC-A744-A55A-09A33D9A69F4}"/>
              </a:ext>
            </a:extLst>
          </p:cNvPr>
          <p:cNvSpPr txBox="1">
            <a:spLocks/>
          </p:cNvSpPr>
          <p:nvPr/>
        </p:nvSpPr>
        <p:spPr>
          <a:xfrm>
            <a:off x="3857624" y="1685924"/>
            <a:ext cx="5193611" cy="4686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600" kern="1200" cap="none" baseline="0">
                <a:solidFill>
                  <a:srgbClr val="00358E"/>
                </a:solidFill>
                <a:latin typeface="BentonSansCond Book" panose="02000406020000020004" pitchFamily="50" charset="0"/>
                <a:ea typeface="+mn-ea"/>
                <a:cs typeface="Times New Roman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00358E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BentonSansCond Medium" panose="02000606020000020004" pitchFamily="50" charset="0"/>
              <a:ea typeface="Georgia" charset="0"/>
              <a:cs typeface="Georgi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E7EC5-47B1-DF45-8E46-7FB0DF6DC2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981" y="1598998"/>
            <a:ext cx="2575593" cy="6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89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FC8D3-40A0-0E46-A03F-55753F016E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133" y="1037611"/>
            <a:ext cx="3917735" cy="4811783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58E"/>
                </a:solidFill>
              </a:rPr>
              <a:t>Baby Gift Set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C413946-FEC3-8A41-8B40-5C6D79A7EA26}"/>
              </a:ext>
            </a:extLst>
          </p:cNvPr>
          <p:cNvSpPr txBox="1">
            <a:spLocks/>
          </p:cNvSpPr>
          <p:nvPr/>
        </p:nvSpPr>
        <p:spPr>
          <a:xfrm>
            <a:off x="0" y="5704104"/>
            <a:ext cx="12192000" cy="652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600" kern="1200" cap="none" baseline="0">
                <a:solidFill>
                  <a:srgbClr val="00358E"/>
                </a:solidFill>
                <a:latin typeface="BentonSansCond Book" panose="02000406020000020004" pitchFamily="50" charset="0"/>
                <a:ea typeface="+mn-ea"/>
                <a:cs typeface="Times New Roman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  <a:buClr>
                <a:srgbClr val="00358E"/>
              </a:buClr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rgbClr val="00358E"/>
                </a:solidFill>
                <a:effectLst/>
                <a:uLnTx/>
                <a:uFillTx/>
                <a:latin typeface="Trade Gothic LT Std Cn"/>
                <a:ea typeface="+mn-ea"/>
                <a:cs typeface="Trade Gothic LT Std Cn"/>
              </a:rPr>
              <a:t>BABY GIFT SET PRODUCTS: </a:t>
            </a:r>
            <a:b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rgbClr val="00358E"/>
                </a:solidFill>
                <a:effectLst/>
                <a:uLnTx/>
                <a:uFillTx/>
                <a:latin typeface="Trade Gothic LT Std Cn"/>
                <a:ea typeface="+mn-ea"/>
                <a:cs typeface="Trade Gothic LT Std Cn"/>
              </a:rPr>
            </a:br>
            <a:r>
              <a:rPr lang="en-US" sz="1400" dirty="0">
                <a:latin typeface="BentonSansCond Book"/>
                <a:cs typeface="BentonSansCond Book"/>
              </a:rPr>
              <a:t>24 oz. Sugar Soap, 8 oz. Liquid Soap, 2 oz. Magic Balm &amp; 5 oz. Bar Soap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58E"/>
              </a:solidFill>
              <a:effectLst/>
              <a:uLnTx/>
              <a:uFillTx/>
              <a:latin typeface="BentonSansCond Book" panose="02000406020000020004" pitchFamily="50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407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44C0A5-F9EE-E14B-BB2B-059E22814C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307" y="0"/>
            <a:ext cx="5429693" cy="6858000"/>
          </a:xfrm>
          <a:prstGeom prst="rect">
            <a:avLst/>
          </a:prstGeom>
        </p:spPr>
      </p:pic>
      <p:sp>
        <p:nvSpPr>
          <p:cNvPr id="15" name="Title 20">
            <a:extLst>
              <a:ext uri="{FF2B5EF4-FFF2-40B4-BE49-F238E27FC236}">
                <a16:creationId xmlns:a16="http://schemas.microsoft.com/office/drawing/2014/main" id="{A6AE4B1B-E07B-894F-99B8-569A47FB6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41" y="0"/>
            <a:ext cx="4522838" cy="1002890"/>
          </a:xfrm>
        </p:spPr>
        <p:txBody>
          <a:bodyPr/>
          <a:lstStyle/>
          <a:p>
            <a:pPr algn="l"/>
            <a:r>
              <a:rPr lang="en-US" dirty="0"/>
              <a:t>As seen in: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1AA654-9330-5F45-B57E-9C4E95F69484}"/>
              </a:ext>
            </a:extLst>
          </p:cNvPr>
          <p:cNvSpPr txBox="1"/>
          <p:nvPr/>
        </p:nvSpPr>
        <p:spPr>
          <a:xfrm>
            <a:off x="559541" y="1553209"/>
            <a:ext cx="515637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latin typeface="BentonSansCond Medium" pitchFamily="2" charset="77"/>
              </a:rPr>
              <a:t>Totally Green Baby Shower Gift Ideas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A011C34-B1CC-A744-A55A-09A33D9A69F4}"/>
              </a:ext>
            </a:extLst>
          </p:cNvPr>
          <p:cNvSpPr txBox="1">
            <a:spLocks/>
          </p:cNvSpPr>
          <p:nvPr/>
        </p:nvSpPr>
        <p:spPr>
          <a:xfrm>
            <a:off x="3857624" y="1685924"/>
            <a:ext cx="5193611" cy="46863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600" kern="1200" cap="none" baseline="0">
                <a:solidFill>
                  <a:srgbClr val="00358E"/>
                </a:solidFill>
                <a:latin typeface="BentonSansCond Book" panose="02000406020000020004" pitchFamily="50" charset="0"/>
                <a:ea typeface="+mn-ea"/>
                <a:cs typeface="Times New Roman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ts val="2200"/>
              </a:lnSpc>
              <a:spcBef>
                <a:spcPts val="1200"/>
              </a:spcBef>
              <a:spcAft>
                <a:spcPts val="0"/>
              </a:spcAft>
              <a:buClr>
                <a:srgbClr val="00358E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BentonSansCond Medium" panose="02000606020000020004" pitchFamily="50" charset="0"/>
              <a:ea typeface="Georgia" charset="0"/>
              <a:cs typeface="Georgi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E7EC5-47B1-DF45-8E46-7FB0DF6DC2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42" y="978779"/>
            <a:ext cx="2190829" cy="479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3F4A3-835A-E549-A699-CBF5D4294397}"/>
              </a:ext>
            </a:extLst>
          </p:cNvPr>
          <p:cNvSpPr txBox="1"/>
          <p:nvPr/>
        </p:nvSpPr>
        <p:spPr>
          <a:xfrm>
            <a:off x="559541" y="2830122"/>
            <a:ext cx="5766831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latin typeface="BentonSansCond Medium" pitchFamily="2" charset="77"/>
              </a:rPr>
              <a:t>Dr. Bronner’s Treats Baby with New 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87562E-A435-3D4F-ABCA-12B3BE08CA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08" y="2032642"/>
            <a:ext cx="1443028" cy="8617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239267B-8C68-2B45-A8F4-B098CDF9AB5E}"/>
              </a:ext>
            </a:extLst>
          </p:cNvPr>
          <p:cNvGrpSpPr/>
          <p:nvPr/>
        </p:nvGrpSpPr>
        <p:grpSpPr>
          <a:xfrm>
            <a:off x="155080" y="3458910"/>
            <a:ext cx="5611636" cy="3302486"/>
            <a:chOff x="104280" y="3176779"/>
            <a:chExt cx="6328418" cy="37243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927379-B04A-3142-B51D-82A3E78DC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80" y="3176779"/>
              <a:ext cx="3032325" cy="372431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27C64C3-7618-0B47-9405-1980B6DC8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4056" y="3256163"/>
              <a:ext cx="4138642" cy="3594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037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Unscented pure-castile liquid soap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7E3BFC5-ED74-BB42-A0C9-C74BE8218C99}"/>
              </a:ext>
            </a:extLst>
          </p:cNvPr>
          <p:cNvSpPr txBox="1">
            <a:spLocks/>
          </p:cNvSpPr>
          <p:nvPr/>
        </p:nvSpPr>
        <p:spPr>
          <a:xfrm>
            <a:off x="3515356" y="1497245"/>
            <a:ext cx="7691481" cy="3629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800" kern="1200" baseline="0">
                <a:solidFill>
                  <a:srgbClr val="00358E"/>
                </a:solidFill>
                <a:latin typeface="BentonSansCond Book" panose="02000406020000020004" pitchFamily="50" charset="0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Requested by and developed for the UCLA Medical Center maternity ward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Double the amount of olive oil for superb nourishing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babies and the very young, though not “tear free”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anyone who:</a:t>
            </a:r>
          </a:p>
          <a:p>
            <a:pPr marL="685787" lvl="1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Has sensitive skin </a:t>
            </a:r>
          </a:p>
          <a:p>
            <a:pPr marL="685787" lvl="1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Is sensitive to scents</a:t>
            </a:r>
          </a:p>
          <a:p>
            <a:pPr marL="685787" lvl="1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Works around other who may be sensitive to scents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customizing with other essential oils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washing cats or other animals sensitive to essential oils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87A59-A816-0A43-8AEE-73201852A138}"/>
              </a:ext>
            </a:extLst>
          </p:cNvPr>
          <p:cNvSpPr txBox="1"/>
          <p:nvPr/>
        </p:nvSpPr>
        <p:spPr bwMode="auto">
          <a:xfrm>
            <a:off x="3558900" y="5296442"/>
            <a:ext cx="6770210" cy="2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</a:pPr>
            <a:endParaRPr lang="en-US" sz="1000" kern="0" dirty="0">
              <a:solidFill>
                <a:srgbClr val="00358E"/>
              </a:solidFill>
              <a:cs typeface="BentonSansCond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34A49-E474-5248-9BC1-4300A50081CA}"/>
              </a:ext>
            </a:extLst>
          </p:cNvPr>
          <p:cNvSpPr txBox="1"/>
          <p:nvPr/>
        </p:nvSpPr>
        <p:spPr bwMode="auto">
          <a:xfrm>
            <a:off x="3515355" y="5127170"/>
            <a:ext cx="7691481" cy="112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00358E"/>
                </a:solidFill>
                <a:cs typeface="BentonSansCond Book"/>
              </a:rPr>
              <a:t>Ingredients: Water, Organic Coconut Oil,* Potassium Hydroxide,† Organic Palm Kernel Oil,* Organic Olive Oil,* Organic Hemp Seed Oil, Organic Jojoba Oil, Essential Oils,** Citric Acid, Tocopherol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en-US" sz="1000" spc="100" baseline="30000" dirty="0">
                <a:solidFill>
                  <a:srgbClr val="00358E"/>
                </a:solidFill>
                <a:latin typeface="Trade Gothic LT Std Cn"/>
                <a:cs typeface="Trade Gothic LT Std Cn"/>
              </a:rPr>
              <a:t>*</a:t>
            </a:r>
            <a:r>
              <a:rPr lang="en-US" sz="1000" b="1" kern="1000" spc="100" dirty="0">
                <a:solidFill>
                  <a:srgbClr val="00358E"/>
                </a:solidFill>
                <a:latin typeface="Trade Gothic LT Std Cn"/>
                <a:cs typeface="Trade Gothic LT Std Cn"/>
              </a:rPr>
              <a:t>CERTIFIED FAIR TRADE INGREDIENTS</a:t>
            </a:r>
          </a:p>
          <a:p>
            <a:pPr>
              <a:lnSpc>
                <a:spcPts val="1300"/>
              </a:lnSpc>
            </a:pPr>
            <a:r>
              <a:rPr lang="en-US" sz="1000" baseline="30000" dirty="0">
                <a:solidFill>
                  <a:srgbClr val="00358E"/>
                </a:solidFill>
                <a:cs typeface="BentonSansCond Book"/>
              </a:rPr>
              <a:t>†</a:t>
            </a:r>
            <a:r>
              <a:rPr lang="en-US" sz="1000" dirty="0">
                <a:solidFill>
                  <a:srgbClr val="00358E"/>
                </a:solidFill>
                <a:cs typeface="BentonSansCond Book"/>
              </a:rPr>
              <a:t>None remains after saponifying oils into soap &amp; glycerin / </a:t>
            </a:r>
            <a:r>
              <a:rPr lang="en-US" sz="1000" baseline="30000" dirty="0">
                <a:solidFill>
                  <a:srgbClr val="00358E"/>
                </a:solidFill>
                <a:cs typeface="BentonSansCond Book"/>
              </a:rPr>
              <a:t>**</a:t>
            </a:r>
            <a:r>
              <a:rPr lang="en-US" sz="1000" dirty="0">
                <a:solidFill>
                  <a:srgbClr val="00358E"/>
                </a:solidFill>
                <a:cs typeface="BentonSansCond Book"/>
              </a:rPr>
              <a:t>Essential oils vary by scent.</a:t>
            </a:r>
          </a:p>
          <a:p>
            <a:pPr>
              <a:lnSpc>
                <a:spcPts val="1300"/>
              </a:lnSpc>
            </a:pPr>
            <a:r>
              <a:rPr lang="en-US" sz="1000" dirty="0">
                <a:solidFill>
                  <a:srgbClr val="00358E"/>
                </a:solidFill>
                <a:cs typeface="BentonSansCond Book"/>
              </a:rPr>
              <a:t>Made with U.S.-grown hemp seed oil! Liquid Soaps are packaged in 100% post-consumer recycled plastic bottles. Excludes 1 gallon.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95A44E-5878-7F40-B243-69E26E03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39" y="1276105"/>
            <a:ext cx="1806132" cy="48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6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unscented Pure-castile bar soap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C0F019-C322-1945-9BBA-F581699B7E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6044043"/>
            <a:ext cx="2743200" cy="45694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F133B2-9AA2-B54B-92D7-8D55B3B02630}"/>
              </a:ext>
            </a:extLst>
          </p:cNvPr>
          <p:cNvSpPr txBox="1">
            <a:spLocks/>
          </p:cNvSpPr>
          <p:nvPr/>
        </p:nvSpPr>
        <p:spPr>
          <a:xfrm>
            <a:off x="0" y="5712205"/>
            <a:ext cx="12192000" cy="288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783" rtl="0" eaLnBrk="1" latinLnBrk="0" hangingPunct="1">
              <a:lnSpc>
                <a:spcPts val="29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400" b="1" spc="100" dirty="0">
                <a:latin typeface="Trade Gothic LT Std Cn"/>
                <a:cs typeface="Trade Gothic LT Std Cn"/>
              </a:rPr>
              <a:t>SIZE: </a:t>
            </a:r>
            <a:r>
              <a:rPr lang="en-US" sz="1400" dirty="0"/>
              <a:t>5 oz.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8BD08-3D81-1D45-B192-3BA604383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282" y="2022929"/>
            <a:ext cx="4683436" cy="27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32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unscented Pure-castile bar soap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7E3BFC5-ED74-BB42-A0C9-C74BE8218C99}"/>
              </a:ext>
            </a:extLst>
          </p:cNvPr>
          <p:cNvSpPr txBox="1">
            <a:spLocks/>
          </p:cNvSpPr>
          <p:nvPr/>
        </p:nvSpPr>
        <p:spPr>
          <a:xfrm>
            <a:off x="5595258" y="1971866"/>
            <a:ext cx="5377542" cy="205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800" kern="1200" baseline="0">
                <a:solidFill>
                  <a:srgbClr val="00358E"/>
                </a:solidFill>
                <a:latin typeface="BentonSansCond Book" panose="02000406020000020004" pitchFamily="50" charset="0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Requested by and developed for the UCLA Medical Center maternity ward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babies and the very young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anyone with sensitive skin 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anyone sensitive to scents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87A59-A816-0A43-8AEE-73201852A138}"/>
              </a:ext>
            </a:extLst>
          </p:cNvPr>
          <p:cNvSpPr txBox="1"/>
          <p:nvPr/>
        </p:nvSpPr>
        <p:spPr bwMode="auto">
          <a:xfrm>
            <a:off x="3558900" y="5296442"/>
            <a:ext cx="6770210" cy="2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</a:pPr>
            <a:endParaRPr lang="en-US" sz="1000" kern="0" dirty="0">
              <a:solidFill>
                <a:srgbClr val="00358E"/>
              </a:solidFill>
              <a:cs typeface="BentonSansCond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34A49-E474-5248-9BC1-4300A50081CA}"/>
              </a:ext>
            </a:extLst>
          </p:cNvPr>
          <p:cNvSpPr txBox="1"/>
          <p:nvPr/>
        </p:nvSpPr>
        <p:spPr bwMode="auto">
          <a:xfrm>
            <a:off x="5595257" y="4023363"/>
            <a:ext cx="5377543" cy="13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00358E"/>
                </a:solidFill>
                <a:cs typeface="BentonSansCond Book"/>
              </a:rPr>
              <a:t>Ingredients: Organic Coconut Oil,* Organic Palm Oil,* Sodium Hydroxide,† Water, Organic Olive Oil,* Organic Hemp Seed Oil, Organic Jojoba Oil, Essential Oils,** Sea Salt, Citric Acid, Tocopherol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en-US" sz="1000" spc="100" baseline="30000" dirty="0">
                <a:solidFill>
                  <a:srgbClr val="00358E"/>
                </a:solidFill>
                <a:latin typeface="Trade Gothic LT Std Cn"/>
                <a:cs typeface="Trade Gothic LT Std Cn"/>
              </a:rPr>
              <a:t>*</a:t>
            </a:r>
            <a:r>
              <a:rPr lang="en-US" sz="1000" b="1" kern="1000" spc="100" dirty="0">
                <a:solidFill>
                  <a:srgbClr val="00358E"/>
                </a:solidFill>
                <a:latin typeface="Trade Gothic LT Std Cn"/>
                <a:cs typeface="Trade Gothic LT Std Cn"/>
              </a:rPr>
              <a:t>CERTIFIED FAIR TRADE INGREDIENTS</a:t>
            </a:r>
          </a:p>
          <a:p>
            <a:pPr>
              <a:lnSpc>
                <a:spcPts val="1300"/>
              </a:lnSpc>
            </a:pPr>
            <a:r>
              <a:rPr lang="en-US" sz="1000" baseline="30000" dirty="0">
                <a:solidFill>
                  <a:srgbClr val="00358E"/>
                </a:solidFill>
                <a:cs typeface="BentonSansCond Book"/>
              </a:rPr>
              <a:t>†</a:t>
            </a:r>
            <a:r>
              <a:rPr lang="en-US" sz="1000" dirty="0">
                <a:solidFill>
                  <a:srgbClr val="00358E"/>
                </a:solidFill>
                <a:cs typeface="BentonSansCond Book"/>
              </a:rPr>
              <a:t>None remains after saponifying oils into soap &amp; glycerin / </a:t>
            </a:r>
            <a:r>
              <a:rPr lang="en-US" sz="1000" baseline="30000" dirty="0">
                <a:solidFill>
                  <a:srgbClr val="00358E"/>
                </a:solidFill>
                <a:cs typeface="BentonSansCond Book"/>
              </a:rPr>
              <a:t>**</a:t>
            </a:r>
            <a:r>
              <a:rPr lang="en-US" sz="1000" dirty="0">
                <a:solidFill>
                  <a:srgbClr val="00358E"/>
                </a:solidFill>
                <a:cs typeface="BentonSansCond Book"/>
              </a:rPr>
              <a:t>Essential oils vary by scent.</a:t>
            </a:r>
          </a:p>
          <a:p>
            <a:pPr>
              <a:lnSpc>
                <a:spcPts val="1300"/>
              </a:lnSpc>
            </a:pPr>
            <a:r>
              <a:rPr lang="en-US" sz="1000" dirty="0">
                <a:solidFill>
                  <a:srgbClr val="00358E"/>
                </a:solidFill>
                <a:cs typeface="BentonSansCond Book"/>
              </a:rPr>
              <a:t>Made with U.S.-grown hemp seed oil! Bar Soaps are wrapped in 100% post-consumer recycled paper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AE922D-637B-A248-8EA3-7E4003EE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827" y="2472126"/>
            <a:ext cx="3996346" cy="234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11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unscented organic sugar soap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C0F019-C322-1945-9BBA-F581699B7E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2" y="6044043"/>
            <a:ext cx="2743200" cy="45694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5C55A0F-B3D3-1D4B-A816-9B2BE4E8D29C}"/>
              </a:ext>
            </a:extLst>
          </p:cNvPr>
          <p:cNvSpPr txBox="1">
            <a:spLocks/>
          </p:cNvSpPr>
          <p:nvPr/>
        </p:nvSpPr>
        <p:spPr>
          <a:xfrm>
            <a:off x="0" y="5712205"/>
            <a:ext cx="12192000" cy="288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783" rtl="0" eaLnBrk="1" latinLnBrk="0" hangingPunct="1">
              <a:lnSpc>
                <a:spcPts val="29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400" b="1" spc="100" dirty="0">
                <a:latin typeface="Trade Gothic LT Std Cn"/>
                <a:cs typeface="Trade Gothic LT Std Cn"/>
              </a:rPr>
              <a:t>SIZES: </a:t>
            </a:r>
            <a:r>
              <a:rPr lang="en-US" sz="1400" dirty="0"/>
              <a:t>12 oz. &amp; 24 oz.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39D25-7DD5-354F-87CA-E4B014FE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42" y="2155371"/>
            <a:ext cx="1649550" cy="3440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1DE2AB-E3CB-824F-9621-FDB62FB25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075" y="1356701"/>
            <a:ext cx="2021983" cy="42167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DB487F-79D5-9A4B-8833-DA1B7590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880" y="6112496"/>
            <a:ext cx="32004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3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unscented organic sugar soap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7E3BFC5-ED74-BB42-A0C9-C74BE8218C99}"/>
              </a:ext>
            </a:extLst>
          </p:cNvPr>
          <p:cNvSpPr txBox="1">
            <a:spLocks/>
          </p:cNvSpPr>
          <p:nvPr/>
        </p:nvSpPr>
        <p:spPr>
          <a:xfrm>
            <a:off x="3939901" y="1227938"/>
            <a:ext cx="6575699" cy="3575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800" kern="1200" baseline="0">
                <a:solidFill>
                  <a:srgbClr val="00358E"/>
                </a:solidFill>
                <a:latin typeface="BentonSansCond Book" panose="02000406020000020004" pitchFamily="50" charset="0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Requested by and developed for the UCLA Medical Center maternity ward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Double the amount of olive oil for superb nourishing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babies and the very young, though not “tear free”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anyone who:</a:t>
            </a:r>
          </a:p>
          <a:p>
            <a:pPr marL="685787" lvl="1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Has sensitive skin </a:t>
            </a:r>
          </a:p>
          <a:p>
            <a:pPr marL="685787" lvl="1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Is sensitive to scents</a:t>
            </a:r>
          </a:p>
          <a:p>
            <a:pPr marL="685787" lvl="1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Works around other who may be sensitive to scents For customizing with other essential oils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washing cats or other animals sensitive to essential oils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87A59-A816-0A43-8AEE-73201852A138}"/>
              </a:ext>
            </a:extLst>
          </p:cNvPr>
          <p:cNvSpPr txBox="1"/>
          <p:nvPr/>
        </p:nvSpPr>
        <p:spPr bwMode="auto">
          <a:xfrm>
            <a:off x="3558900" y="5296442"/>
            <a:ext cx="6770210" cy="2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</a:pPr>
            <a:endParaRPr lang="en-US" sz="1000" kern="0" dirty="0">
              <a:solidFill>
                <a:srgbClr val="00358E"/>
              </a:solidFill>
              <a:cs typeface="BentonSansCond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34A49-E474-5248-9BC1-4300A50081CA}"/>
              </a:ext>
            </a:extLst>
          </p:cNvPr>
          <p:cNvSpPr txBox="1"/>
          <p:nvPr/>
        </p:nvSpPr>
        <p:spPr bwMode="auto">
          <a:xfrm>
            <a:off x="3939901" y="4996543"/>
            <a:ext cx="6575699" cy="13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00358E"/>
                </a:solidFill>
                <a:cs typeface="BentonSansCond Book"/>
              </a:rPr>
              <a:t>Ingredients: Organic Sucrose,* Organic White Grape Juice, Organic Coconut Oil,* Organic Palm Kernel Oil,* Potassium Hydroxide,† Organic Olive Oil,* Organic </a:t>
            </a:r>
            <a:r>
              <a:rPr lang="en-US" sz="1400" dirty="0" err="1">
                <a:solidFill>
                  <a:srgbClr val="00358E"/>
                </a:solidFill>
                <a:cs typeface="BentonSansCond Book"/>
              </a:rPr>
              <a:t>Shikakai</a:t>
            </a:r>
            <a:r>
              <a:rPr lang="en-US" sz="1400" dirty="0">
                <a:solidFill>
                  <a:srgbClr val="00358E"/>
                </a:solidFill>
                <a:cs typeface="BentonSansCond Book"/>
              </a:rPr>
              <a:t> Powder, Organic Hemp Seed Oil, Organic Jojoba Oil, Organic Essential Oils,** Citric Acid, Tocopherol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en-US" sz="1000" spc="100" baseline="30000" dirty="0">
                <a:solidFill>
                  <a:srgbClr val="00358E"/>
                </a:solidFill>
                <a:latin typeface="Trade Gothic LT Std Cn"/>
                <a:cs typeface="Trade Gothic LT Std Cn"/>
              </a:rPr>
              <a:t>*</a:t>
            </a:r>
            <a:r>
              <a:rPr lang="en-US" sz="1000" b="1" kern="1000" spc="100" dirty="0">
                <a:solidFill>
                  <a:srgbClr val="00358E"/>
                </a:solidFill>
                <a:latin typeface="Trade Gothic LT Std Cn"/>
                <a:cs typeface="Trade Gothic LT Std Cn"/>
              </a:rPr>
              <a:t>CERTIFIED FAIR TRADE INGREDIENTS</a:t>
            </a:r>
          </a:p>
          <a:p>
            <a:pPr>
              <a:lnSpc>
                <a:spcPts val="1300"/>
              </a:lnSpc>
            </a:pPr>
            <a:r>
              <a:rPr lang="en-US" sz="1000" baseline="30000" dirty="0">
                <a:solidFill>
                  <a:srgbClr val="00358E"/>
                </a:solidFill>
                <a:cs typeface="BentonSansCond Book"/>
              </a:rPr>
              <a:t>†</a:t>
            </a:r>
            <a:r>
              <a:rPr lang="en-US" sz="1000" dirty="0">
                <a:solidFill>
                  <a:srgbClr val="00358E"/>
                </a:solidFill>
                <a:cs typeface="BentonSansCond Book"/>
              </a:rPr>
              <a:t>None remains after saponifying oils into soap &amp; glycerin / </a:t>
            </a:r>
            <a:r>
              <a:rPr lang="en-US" sz="1000" baseline="30000" dirty="0">
                <a:solidFill>
                  <a:srgbClr val="00358E"/>
                </a:solidFill>
                <a:cs typeface="BentonSansCond Book"/>
              </a:rPr>
              <a:t>**</a:t>
            </a:r>
            <a:r>
              <a:rPr lang="en-US" sz="1000" dirty="0">
                <a:solidFill>
                  <a:srgbClr val="00358E"/>
                </a:solidFill>
                <a:cs typeface="BentonSansCond Book"/>
              </a:rPr>
              <a:t>Essential oils vary by scent.</a:t>
            </a:r>
          </a:p>
          <a:p>
            <a:pPr>
              <a:lnSpc>
                <a:spcPts val="1300"/>
              </a:lnSpc>
            </a:pPr>
            <a:r>
              <a:rPr lang="en-US" sz="1000" dirty="0">
                <a:solidFill>
                  <a:srgbClr val="00358E"/>
                </a:solidFill>
                <a:cs typeface="BentonSansCond Book"/>
              </a:rPr>
              <a:t>Made with U.S.-grown hemp seed oil! Sugar Soaps are packaged in 100% post-consumer recycled plastic bottles.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4CE867-E8AF-8A40-97AA-E8F938842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542" y="1334547"/>
            <a:ext cx="2201458" cy="45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96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unscented organic magic balm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C0F019-C322-1945-9BBA-F581699B7E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01" r="8565"/>
          <a:stretch/>
        </p:blipFill>
        <p:spPr>
          <a:xfrm>
            <a:off x="5124450" y="6044043"/>
            <a:ext cx="1943100" cy="45694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615194A-2F1E-214E-87FF-D87FD72F248C}"/>
              </a:ext>
            </a:extLst>
          </p:cNvPr>
          <p:cNvSpPr txBox="1">
            <a:spLocks/>
          </p:cNvSpPr>
          <p:nvPr/>
        </p:nvSpPr>
        <p:spPr>
          <a:xfrm>
            <a:off x="0" y="5712205"/>
            <a:ext cx="12192000" cy="288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783" rtl="0" eaLnBrk="1" latinLnBrk="0" hangingPunct="1">
              <a:lnSpc>
                <a:spcPts val="29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400" b="1" spc="100" dirty="0">
                <a:latin typeface="Trade Gothic LT Std Cn"/>
                <a:cs typeface="Trade Gothic LT Std Cn"/>
              </a:rPr>
              <a:t>SIZE: </a:t>
            </a:r>
            <a:r>
              <a:rPr lang="en-US" sz="1400" dirty="0"/>
              <a:t>2 oz.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CAB28-47BD-564D-902A-39B695849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544" y="1184956"/>
            <a:ext cx="4728913" cy="448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10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unscented organic magic balm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7E3BFC5-ED74-BB42-A0C9-C74BE8218C99}"/>
              </a:ext>
            </a:extLst>
          </p:cNvPr>
          <p:cNvSpPr txBox="1">
            <a:spLocks/>
          </p:cNvSpPr>
          <p:nvPr/>
        </p:nvSpPr>
        <p:spPr>
          <a:xfrm>
            <a:off x="4942116" y="2069804"/>
            <a:ext cx="6270170" cy="3324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800" kern="1200" baseline="0">
                <a:solidFill>
                  <a:srgbClr val="00358E"/>
                </a:solidFill>
                <a:latin typeface="BentonSansCond Book" panose="02000406020000020004" pitchFamily="50" charset="0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Requested by and developed for the UCLA Medical Center maternity ward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babies and the very young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anyone with sensitive skin </a:t>
            </a:r>
          </a:p>
          <a:p>
            <a:pPr marL="171450" indent="-171450">
              <a:lnSpc>
                <a:spcPts val="2500"/>
              </a:lnSpc>
              <a:spcBef>
                <a:spcPts val="600"/>
              </a:spcBef>
              <a:buClr>
                <a:srgbClr val="00358E"/>
              </a:buClr>
              <a:buFont typeface="Arial"/>
              <a:buChar char="•"/>
              <a:defRPr/>
            </a:pPr>
            <a:r>
              <a:rPr lang="en-US" sz="2000" dirty="0"/>
              <a:t>For anyone sensitive to scents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87A59-A816-0A43-8AEE-73201852A138}"/>
              </a:ext>
            </a:extLst>
          </p:cNvPr>
          <p:cNvSpPr txBox="1"/>
          <p:nvPr/>
        </p:nvSpPr>
        <p:spPr bwMode="auto">
          <a:xfrm>
            <a:off x="3558900" y="5296442"/>
            <a:ext cx="6770210" cy="29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</a:pPr>
            <a:endParaRPr lang="en-US" sz="1000" kern="0" dirty="0">
              <a:solidFill>
                <a:srgbClr val="00358E"/>
              </a:solidFill>
              <a:cs typeface="BentonSansCond 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534A49-E474-5248-9BC1-4300A50081CA}"/>
              </a:ext>
            </a:extLst>
          </p:cNvPr>
          <p:cNvSpPr txBox="1"/>
          <p:nvPr/>
        </p:nvSpPr>
        <p:spPr bwMode="auto">
          <a:xfrm>
            <a:off x="4942116" y="5040086"/>
            <a:ext cx="6270170" cy="95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ts val="1750"/>
              </a:lnSpc>
            </a:pPr>
            <a:r>
              <a:rPr lang="en-US" sz="1400" dirty="0">
                <a:solidFill>
                  <a:srgbClr val="00358E"/>
                </a:solidFill>
                <a:cs typeface="BentonSansCond Book"/>
              </a:rPr>
              <a:t>Ingredients: Organic Avocado Oil, Organic Beeswax, Organic Jojoba Oil, Organic Hemp Seed Oil, Organic Essential Oils, Tocopherol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en-US" sz="1000" spc="100" baseline="30000" dirty="0">
                <a:solidFill>
                  <a:srgbClr val="00358E"/>
                </a:solidFill>
                <a:latin typeface="Trade Gothic LT Std Cn"/>
                <a:cs typeface="Trade Gothic LT Std Cn"/>
              </a:rPr>
              <a:t>*</a:t>
            </a:r>
            <a:r>
              <a:rPr lang="en-US" sz="1000" b="1" kern="1000" spc="100" dirty="0">
                <a:solidFill>
                  <a:srgbClr val="00358E"/>
                </a:solidFill>
                <a:latin typeface="Trade Gothic LT Std Cn"/>
                <a:cs typeface="Trade Gothic LT Std Cn"/>
              </a:rPr>
              <a:t>CERTIFIED FAIR TRADE INGREDIENTS</a:t>
            </a:r>
          </a:p>
          <a:p>
            <a:pPr>
              <a:lnSpc>
                <a:spcPts val="1300"/>
              </a:lnSpc>
            </a:pPr>
            <a:r>
              <a:rPr lang="en-US" sz="1000" dirty="0">
                <a:solidFill>
                  <a:srgbClr val="00358E"/>
                </a:solidFill>
                <a:cs typeface="BentonSansCond Book"/>
              </a:rPr>
              <a:t>Made with U.S.-grown hemp seed oil!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F24DF9-1774-854C-9F77-C97E3ABCF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90" y="1349035"/>
            <a:ext cx="4383145" cy="415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48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FB24E376-10F6-9D4D-92D5-523BEAD1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naked organic lip balm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0F9BE979-C350-034C-B058-F7C28AEC6157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Mild formula for sensitive skin—made with organic oils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BD188D56-B56F-0042-9625-43C76BFDCBB3}"/>
              </a:ext>
            </a:extLst>
          </p:cNvPr>
          <p:cNvSpPr txBox="1">
            <a:spLocks/>
          </p:cNvSpPr>
          <p:nvPr/>
        </p:nvSpPr>
        <p:spPr>
          <a:xfrm>
            <a:off x="0" y="5712205"/>
            <a:ext cx="12192000" cy="288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685783" rtl="0" eaLnBrk="1" latinLnBrk="0" hangingPunct="1">
              <a:lnSpc>
                <a:spcPts val="2900"/>
              </a:lnSpc>
              <a:spcBef>
                <a:spcPts val="75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0"/>
              </a:spcBef>
            </a:pPr>
            <a:r>
              <a:rPr lang="en-US" sz="1400" b="1" spc="100" dirty="0">
                <a:latin typeface="Trade Gothic LT Std Cn"/>
                <a:cs typeface="Trade Gothic LT Std Cn"/>
              </a:rPr>
              <a:t>SIZE: </a:t>
            </a:r>
            <a:r>
              <a:rPr lang="en-US" sz="1400" dirty="0"/>
              <a:t>0.15 oz.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D03D9-B128-2841-971C-C7F69B9A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593" y="1261335"/>
            <a:ext cx="1298815" cy="433533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9D7F7A-2C73-E240-BFAF-4E3F34442386}"/>
              </a:ext>
            </a:extLst>
          </p:cNvPr>
          <p:cNvGrpSpPr/>
          <p:nvPr/>
        </p:nvGrpSpPr>
        <p:grpSpPr>
          <a:xfrm>
            <a:off x="5148055" y="6044043"/>
            <a:ext cx="1895890" cy="456946"/>
            <a:chOff x="4686880" y="6044043"/>
            <a:chExt cx="1895890" cy="4569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9ED07F-7A5F-C04D-B193-7FFA806DE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630" r="8167"/>
            <a:stretch/>
          </p:blipFill>
          <p:spPr>
            <a:xfrm>
              <a:off x="5863983" y="6044043"/>
              <a:ext cx="718787" cy="45694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C98596-332B-8A48-BD82-025CCED39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6880" y="6112496"/>
              <a:ext cx="320040" cy="3200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01DFC7-990B-6A45-B099-14FEA5D10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025" r="46808"/>
            <a:stretch/>
          </p:blipFill>
          <p:spPr>
            <a:xfrm>
              <a:off x="5013277" y="6044043"/>
              <a:ext cx="909851" cy="4569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1105475"/>
      </p:ext>
    </p:extLst>
  </p:cSld>
  <p:clrMapOvr>
    <a:masterClrMapping/>
  </p:clrMapOvr>
</p:sld>
</file>

<file path=ppt/theme/theme1.xml><?xml version="1.0" encoding="utf-8"?>
<a:theme xmlns:a="http://schemas.openxmlformats.org/drawingml/2006/main" name="Bronner Corporate Template Theme">
  <a:themeElements>
    <a:clrScheme name="Custom 4">
      <a:dk1>
        <a:srgbClr val="00358E"/>
      </a:dk1>
      <a:lt1>
        <a:sysClr val="window" lastClr="FFFFFF"/>
      </a:lt1>
      <a:dk2>
        <a:srgbClr val="002554"/>
      </a:dk2>
      <a:lt2>
        <a:srgbClr val="E7E6E6"/>
      </a:lt2>
      <a:accent1>
        <a:srgbClr val="002554"/>
      </a:accent1>
      <a:accent2>
        <a:srgbClr val="00358E"/>
      </a:accent2>
      <a:accent3>
        <a:srgbClr val="3A3838"/>
      </a:accent3>
      <a:accent4>
        <a:srgbClr val="81B0D2"/>
      </a:accent4>
      <a:accent5>
        <a:srgbClr val="AEABAB"/>
      </a:accent5>
      <a:accent6>
        <a:srgbClr val="7F7F7F"/>
      </a:accent6>
      <a:hlink>
        <a:srgbClr val="3F3F3F"/>
      </a:hlink>
      <a:folHlink>
        <a:srgbClr val="00358E"/>
      </a:folHlink>
    </a:clrScheme>
    <a:fontScheme name="Bronner PPT Template Theme">
      <a:majorFont>
        <a:latin typeface="Trade Gothic LT Std Cn"/>
        <a:ea typeface=""/>
        <a:cs typeface=""/>
      </a:majorFont>
      <a:minorFont>
        <a:latin typeface="BentonSansCon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onner Corporate Template Theme" id="{98183C27-F72B-40BA-B9FB-24C5EDDF5103}" vid="{2D5925C0-BC6C-45A1-B256-05C7C3A155B6}"/>
    </a:ext>
  </a:extLst>
</a:theme>
</file>

<file path=ppt/theme/theme2.xml><?xml version="1.0" encoding="utf-8"?>
<a:theme xmlns:a="http://schemas.openxmlformats.org/drawingml/2006/main" name="Blank no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53F32C9C08D048A11CA628E31E7773" ma:contentTypeVersion="15" ma:contentTypeDescription="Create a new document." ma:contentTypeScope="" ma:versionID="9146e9e544f136b609edc862e65885de">
  <xsd:schema xmlns:xsd="http://www.w3.org/2001/XMLSchema" xmlns:xs="http://www.w3.org/2001/XMLSchema" xmlns:p="http://schemas.microsoft.com/office/2006/metadata/properties" xmlns:ns1="http://schemas.microsoft.com/sharepoint/v3" xmlns:ns2="2c7ef5c5-3987-47ae-b26c-3b7545a67d61" xmlns:ns3="430adeba-6bad-40e2-8191-acf830fac9c0" targetNamespace="http://schemas.microsoft.com/office/2006/metadata/properties" ma:root="true" ma:fieldsID="abb7cdeabaa13f2ac75f47f80a0b3142" ns1:_="" ns2:_="" ns3:_="">
    <xsd:import namespace="http://schemas.microsoft.com/sharepoint/v3"/>
    <xsd:import namespace="2c7ef5c5-3987-47ae-b26c-3b7545a67d61"/>
    <xsd:import namespace="430adeba-6bad-40e2-8191-acf830fac9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ef5c5-3987-47ae-b26c-3b7545a67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adeba-6bad-40e2-8191-acf830fac9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48BCBA-B74E-4927-8301-FA18D156D784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30adeba-6bad-40e2-8191-acf830fac9c0"/>
    <ds:schemaRef ds:uri="http://schemas.microsoft.com/office/2006/metadata/properties"/>
    <ds:schemaRef ds:uri="2c7ef5c5-3987-47ae-b26c-3b7545a67d61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443F603-FF1D-4C3C-A668-9D46B56372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c7ef5c5-3987-47ae-b26c-3b7545a67d61"/>
    <ds:schemaRef ds:uri="430adeba-6bad-40e2-8191-acf830fac9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275F2E-781C-4D34-B9E5-8C539776E5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801</Words>
  <Application>Microsoft Office PowerPoint</Application>
  <PresentationFormat>Widescreen</PresentationFormat>
  <Paragraphs>83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Bronner Corporate Template Theme</vt:lpstr>
      <vt:lpstr>Blank no logo</vt:lpstr>
      <vt:lpstr>Baby Unscented pure-castile liquid soap</vt:lpstr>
      <vt:lpstr>Baby Unscented pure-castile liquid soap</vt:lpstr>
      <vt:lpstr>Baby unscented Pure-castile bar soap</vt:lpstr>
      <vt:lpstr>Baby unscented Pure-castile bar soap</vt:lpstr>
      <vt:lpstr>Baby unscented organic sugar soap</vt:lpstr>
      <vt:lpstr>Baby unscented organic sugar soap</vt:lpstr>
      <vt:lpstr>unscented organic magic balm</vt:lpstr>
      <vt:lpstr>unscented organic magic balm</vt:lpstr>
      <vt:lpstr>naked organic lip balm</vt:lpstr>
      <vt:lpstr>naked organic lip balm</vt:lpstr>
      <vt:lpstr>As seen in:</vt:lpstr>
      <vt:lpstr>Baby Gift Set</vt:lpstr>
      <vt:lpstr>As seen in: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training presentation</dc:title>
  <dc:creator>Angie Brucia</dc:creator>
  <cp:lastModifiedBy>Sara Tajik</cp:lastModifiedBy>
  <cp:revision>26</cp:revision>
  <dcterms:created xsi:type="dcterms:W3CDTF">2020-10-23T20:15:48Z</dcterms:created>
  <dcterms:modified xsi:type="dcterms:W3CDTF">2022-01-13T16:37:06Z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0x0101006453F32C9C08D048A11CA628E31E7773</vt:lpwstr>
  </property>
</Properties>
</file>